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802" r:id="rId2"/>
    <p:sldMasterId id="2147483842" r:id="rId3"/>
    <p:sldMasterId id="2147483868" r:id="rId4"/>
    <p:sldMasterId id="2147483909" r:id="rId5"/>
    <p:sldMasterId id="2147483921" r:id="rId6"/>
    <p:sldMasterId id="2147484081" r:id="rId7"/>
    <p:sldMasterId id="2147484117" r:id="rId8"/>
    <p:sldMasterId id="2147484133" r:id="rId9"/>
    <p:sldMasterId id="2147484185" r:id="rId10"/>
  </p:sldMasterIdLst>
  <p:notesMasterIdLst>
    <p:notesMasterId r:id="rId26"/>
  </p:notesMasterIdLst>
  <p:handoutMasterIdLst>
    <p:handoutMasterId r:id="rId27"/>
  </p:handoutMasterIdLst>
  <p:sldIdLst>
    <p:sldId id="256" r:id="rId11"/>
    <p:sldId id="607" r:id="rId12"/>
    <p:sldId id="650" r:id="rId13"/>
    <p:sldId id="606" r:id="rId14"/>
    <p:sldId id="628" r:id="rId15"/>
    <p:sldId id="625" r:id="rId16"/>
    <p:sldId id="640" r:id="rId17"/>
    <p:sldId id="653" r:id="rId18"/>
    <p:sldId id="651" r:id="rId19"/>
    <p:sldId id="649" r:id="rId20"/>
    <p:sldId id="624" r:id="rId21"/>
    <p:sldId id="646" r:id="rId22"/>
    <p:sldId id="635" r:id="rId23"/>
    <p:sldId id="645" r:id="rId24"/>
    <p:sldId id="627" r:id="rId25"/>
  </p:sldIdLst>
  <p:sldSz cx="9144000" cy="5143500" type="screen16x9"/>
  <p:notesSz cx="7315200" cy="9601200"/>
  <p:defaultTextStyle>
    <a:defPPr>
      <a:defRPr lang="en-US"/>
    </a:defPPr>
    <a:lvl1pPr marL="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5E92DD-2D62-4671-B981-54C10012DC13}">
          <p14:sldIdLst>
            <p14:sldId id="256"/>
            <p14:sldId id="607"/>
            <p14:sldId id="650"/>
            <p14:sldId id="606"/>
            <p14:sldId id="628"/>
            <p14:sldId id="625"/>
            <p14:sldId id="640"/>
            <p14:sldId id="653"/>
            <p14:sldId id="651"/>
            <p14:sldId id="649"/>
            <p14:sldId id="624"/>
            <p14:sldId id="646"/>
            <p14:sldId id="635"/>
            <p14:sldId id="645"/>
            <p14:sldId id="6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74"/>
  </p:normalViewPr>
  <p:slideViewPr>
    <p:cSldViewPr>
      <p:cViewPr varScale="1">
        <p:scale>
          <a:sx n="67" d="100"/>
          <a:sy n="67" d="100"/>
        </p:scale>
        <p:origin x="532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7BE14-968D-4DDE-90D3-A05AF97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77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4C6805-1322-4B52-8B71-51E8EF366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62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63" y="1428765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62" y="3258756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350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2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96554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jit_Admin_footer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0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4551" y="4597003"/>
            <a:ext cx="35655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i="1">
                <a:solidFill>
                  <a:srgbClr val="F8F2DA"/>
                </a:solidFill>
              </a:rPr>
              <a:t>Big Bear Solar Observatory </a:t>
            </a:r>
          </a:p>
        </p:txBody>
      </p:sp>
      <p:pic>
        <p:nvPicPr>
          <p:cNvPr id="6" name="Picture 6" descr="bbso-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8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955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8225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6734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264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898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0155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0366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878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108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955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38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2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" y="4679166"/>
            <a:ext cx="9144001" cy="464344"/>
          </a:xfrm>
          <a:solidFill>
            <a:srgbClr val="FFFF99"/>
          </a:solidFill>
        </p:spPr>
        <p:txBody>
          <a:bodyPr wrap="square" lIns="152372" tIns="76183" rIns="152372" bIns="7618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222691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684610"/>
            <a:ext cx="1943100" cy="38873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684610"/>
            <a:ext cx="5676900" cy="38873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0848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E20C-E4BA-3A45-B2BA-2734C326A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511C7-20B8-9A45-9872-26DD26B3B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6A1D-659D-F84F-8093-5CF8E2F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E333-01C7-014E-9779-4455D583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63D5-BCC0-AB4A-AD15-F86C5656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335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A7E2-5D14-EE49-B0D1-8894460F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5ED5-3A8D-7147-B0E6-7C5D662C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73AF-E23F-0441-9806-97FCF9AF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624C8-0BA8-F34B-8B05-4383E5D2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D908D-D980-DA43-A895-22E1B17A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534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C8EA-EC26-A841-9141-576D0449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DD8E-5814-5843-8C5C-5E6D4365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88899-1D1E-354C-A087-F5BA6A4C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D88E2-2CD4-6B46-8034-85B9F26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878B-8BC6-5C4F-AE30-CA0F6687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255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EFC1-6472-BE4D-BE6E-AAF6FAA8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1710-C6FC-9D49-B769-4B067FBB0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DE69C-9625-004B-9582-F3CF4BBC3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8243A-E592-A149-BD79-FCC403D5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67A2-417E-DC49-8DB6-EF2A034B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66684-621B-A740-90AE-19E1560E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268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695B-0D67-B546-AD35-384D0E43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A5CE0-3B14-1245-B238-33B0C29AF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784E9-9BEA-8547-9B81-9BE048C7A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E367E-F616-7342-B1AB-A27DEA046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E2D5D-1BF3-8A42-95A1-F219B42E3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6C1FC-4046-1243-B7E3-2EC67CE9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C9B71-E5A6-5948-8148-C646AC88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E1BE3-4484-1E4E-8A6A-9C5B474F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86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FA83-AD91-A24D-AE08-5E2186D3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D379A-383B-7741-AD79-BEAE7EF4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6A0D0-8801-E545-B741-A0918749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4D292-FE69-E84C-90E8-5A7DFFF9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61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18AB7-71E5-5A40-8552-58A87C88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8CB5D-C75C-4F40-B98A-03557ED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B8F36-4C99-8A47-94D6-C68E50B6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0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DAFF-869A-4347-B31E-B5C9B37C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915E6-525D-C94F-A49A-73C2465D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8FFE-6EA2-D140-837C-5DB6A5E2B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359AB-A49E-884C-B5BB-074A4AD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EF8B9-D764-F849-99AB-958D1686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54BA1-1D5B-4A40-A6FD-FAD3941C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968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F505-C395-8147-9716-A7382A92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CE249-3BCC-3E45-9276-BA60E3A1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87B12-132F-CD46-B098-EF9D4AFCB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3601D-77F4-2349-A532-DDF6331C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258A9-3477-924C-A361-5ABD43B1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B2C30-1917-B649-897A-D0383424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46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jit_Admin_footer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9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F8F2DA"/>
                </a:solidFill>
                <a:latin typeface="Arial" charset="0"/>
              </a:rPr>
              <a:t>Big Bear Solar Observatory </a:t>
            </a:r>
          </a:p>
        </p:txBody>
      </p:sp>
      <p:pic>
        <p:nvPicPr>
          <p:cNvPr id="6" name="Picture 6" descr="bbso-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9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955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671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5781-E49D-2A43-99FA-B85CF99E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52095-E78F-7C48-A591-0E4D1BA13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B4D4-3FD9-E64A-9F86-234ACFE6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7981-86AB-F648-9BD2-EE25A176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E98F-372F-9B49-A71C-7C6C814A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5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9A5AE-90C2-064D-A27B-48EE720DB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54C74-B17F-FE45-A7F1-86FC4FAC9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4845-431C-CD4C-8B74-BA293181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1C893-70C2-BC4B-9ED0-6432E554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04283-D6D1-FF4B-9F62-12A60754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1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34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07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29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049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3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5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61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56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14529711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46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33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684615"/>
            <a:ext cx="1943100" cy="38873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684615"/>
            <a:ext cx="5676900" cy="38873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815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045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47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57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23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223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7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258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77724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2350" y="3086100"/>
            <a:ext cx="77724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64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63" y="1428765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62" y="3258756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579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487361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258756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1766887"/>
            <a:ext cx="7690114" cy="1038746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246250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82000" cy="49859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800100"/>
            <a:ext cx="8382000" cy="1468094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4667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82000" cy="49859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800107"/>
            <a:ext cx="8382000" cy="1957459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01234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63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6217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8"/>
            <a:ext cx="4114800" cy="2129814"/>
          </a:xfrm>
        </p:spPr>
        <p:txBody>
          <a:bodyPr/>
          <a:lstStyle>
            <a:lvl1pPr marL="339914" indent="-339914">
              <a:lnSpc>
                <a:spcPct val="90000"/>
              </a:lnSpc>
              <a:defRPr sz="2800"/>
            </a:lvl1pPr>
            <a:lvl2pPr marL="673223" indent="-325368">
              <a:lnSpc>
                <a:spcPct val="90000"/>
              </a:lnSpc>
              <a:defRPr sz="2400"/>
            </a:lvl2pPr>
            <a:lvl3pPr marL="953618" indent="-288335">
              <a:lnSpc>
                <a:spcPct val="90000"/>
              </a:lnSpc>
              <a:defRPr sz="2000"/>
            </a:lvl3pPr>
            <a:lvl4pPr marL="1227407" indent="-273791">
              <a:lnSpc>
                <a:spcPct val="90000"/>
              </a:lnSpc>
              <a:defRPr sz="1800"/>
            </a:lvl4pPr>
            <a:lvl5pPr marL="1515736" indent="-280398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8"/>
            <a:ext cx="4114800" cy="2129814"/>
          </a:xfrm>
        </p:spPr>
        <p:txBody>
          <a:bodyPr/>
          <a:lstStyle>
            <a:lvl1pPr marL="347852" indent="-347852">
              <a:lnSpc>
                <a:spcPct val="90000"/>
              </a:lnSpc>
              <a:defRPr sz="2800"/>
            </a:lvl1pPr>
            <a:lvl2pPr marL="673223" indent="-339914">
              <a:lnSpc>
                <a:spcPct val="90000"/>
              </a:lnSpc>
              <a:defRPr sz="2400"/>
            </a:lvl2pPr>
            <a:lvl3pPr marL="961554" indent="-302884">
              <a:lnSpc>
                <a:spcPct val="90000"/>
              </a:lnSpc>
              <a:defRPr sz="2000"/>
            </a:lvl3pPr>
            <a:lvl4pPr marL="1227407" indent="-265853">
              <a:lnSpc>
                <a:spcPct val="90000"/>
              </a:lnSpc>
              <a:defRPr sz="1800"/>
            </a:lvl4pPr>
            <a:lvl5pPr marL="1515736" indent="-273791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113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31799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00" indent="0">
              <a:buNone/>
              <a:defRPr sz="2000" b="1"/>
            </a:lvl2pPr>
            <a:lvl3pPr marL="914205" indent="0">
              <a:buNone/>
              <a:defRPr sz="1800" b="1"/>
            </a:lvl3pPr>
            <a:lvl4pPr marL="1371307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0" indent="0">
              <a:buNone/>
              <a:defRPr sz="1600" b="1"/>
            </a:lvl6pPr>
            <a:lvl7pPr marL="2742608" indent="0">
              <a:buNone/>
              <a:defRPr sz="1600" b="1"/>
            </a:lvl7pPr>
            <a:lvl8pPr marL="3199712" indent="0">
              <a:buNone/>
              <a:defRPr sz="1600" b="1"/>
            </a:lvl8pPr>
            <a:lvl9pPr marL="36568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553502"/>
          </a:xfrm>
        </p:spPr>
        <p:txBody>
          <a:bodyPr/>
          <a:lstStyle>
            <a:lvl1pPr marL="281721" indent="-281721">
              <a:defRPr sz="2300"/>
            </a:lvl1pPr>
            <a:lvl2pPr marL="562120" indent="-265853">
              <a:defRPr sz="2000"/>
            </a:lvl2pPr>
            <a:lvl3pPr marL="813422" indent="-243365">
              <a:defRPr sz="1800"/>
            </a:lvl3pPr>
            <a:lvl4pPr marL="1050172" indent="-228815">
              <a:defRPr sz="1700"/>
            </a:lvl4pPr>
            <a:lvl5pPr marL="1278986" indent="-20633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94" y="1231799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00" indent="0">
              <a:buNone/>
              <a:defRPr sz="2000" b="1"/>
            </a:lvl2pPr>
            <a:lvl3pPr marL="914205" indent="0">
              <a:buNone/>
              <a:defRPr sz="1800" b="1"/>
            </a:lvl3pPr>
            <a:lvl4pPr marL="1371307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0" indent="0">
              <a:buNone/>
              <a:defRPr sz="1600" b="1"/>
            </a:lvl6pPr>
            <a:lvl7pPr marL="2742608" indent="0">
              <a:buNone/>
              <a:defRPr sz="1600" b="1"/>
            </a:lvl7pPr>
            <a:lvl8pPr marL="3199712" indent="0">
              <a:buNone/>
              <a:defRPr sz="1600" b="1"/>
            </a:lvl8pPr>
            <a:lvl9pPr marL="36568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553502"/>
          </a:xfrm>
        </p:spPr>
        <p:txBody>
          <a:bodyPr/>
          <a:lstStyle>
            <a:lvl1pPr marL="296269" indent="-296269">
              <a:defRPr sz="2300"/>
            </a:lvl1pPr>
            <a:lvl2pPr marL="570057" indent="-273791">
              <a:defRPr sz="2000"/>
            </a:lvl2pPr>
            <a:lvl3pPr marL="821354" indent="-244688">
              <a:defRPr sz="1800"/>
            </a:lvl3pPr>
            <a:lvl4pPr marL="1050172" indent="-236751">
              <a:defRPr sz="1700"/>
            </a:lvl4pPr>
            <a:lvl5pPr marL="1278986" indent="-22087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0651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34865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9709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001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2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351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058672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" y="4679166"/>
            <a:ext cx="9144001" cy="464344"/>
          </a:xfrm>
          <a:solidFill>
            <a:srgbClr val="FFFF99"/>
          </a:solidFill>
        </p:spPr>
        <p:txBody>
          <a:bodyPr wrap="square" lIns="152372" tIns="76183" rIns="152372" bIns="7618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5513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jit_Admin_footer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9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1">
                <a:solidFill>
                  <a:srgbClr val="F8F2DA"/>
                </a:solidFill>
                <a:latin typeface="Arial" charset="0"/>
              </a:rPr>
              <a:t>Big Bear Solar Observatory </a:t>
            </a:r>
          </a:p>
        </p:txBody>
      </p:sp>
      <p:pic>
        <p:nvPicPr>
          <p:cNvPr id="6" name="Picture 6" descr="bbso-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9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955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726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7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663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4870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432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05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057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26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20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665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54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399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684615"/>
            <a:ext cx="1943100" cy="38873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684615"/>
            <a:ext cx="5676900" cy="38873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711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22350" y="684615"/>
            <a:ext cx="7772400" cy="3887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3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8"/>
            <a:ext cx="4114800" cy="2129814"/>
          </a:xfrm>
        </p:spPr>
        <p:txBody>
          <a:bodyPr/>
          <a:lstStyle>
            <a:lvl1pPr marL="339914" indent="-339914">
              <a:lnSpc>
                <a:spcPct val="90000"/>
              </a:lnSpc>
              <a:defRPr sz="2800"/>
            </a:lvl1pPr>
            <a:lvl2pPr marL="673223" indent="-325368">
              <a:lnSpc>
                <a:spcPct val="90000"/>
              </a:lnSpc>
              <a:defRPr sz="2400"/>
            </a:lvl2pPr>
            <a:lvl3pPr marL="953618" indent="-288335">
              <a:lnSpc>
                <a:spcPct val="90000"/>
              </a:lnSpc>
              <a:defRPr sz="2000"/>
            </a:lvl3pPr>
            <a:lvl4pPr marL="1227407" indent="-273791">
              <a:lnSpc>
                <a:spcPct val="90000"/>
              </a:lnSpc>
              <a:defRPr sz="1800"/>
            </a:lvl4pPr>
            <a:lvl5pPr marL="1515736" indent="-280398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8"/>
            <a:ext cx="4114800" cy="2129814"/>
          </a:xfrm>
        </p:spPr>
        <p:txBody>
          <a:bodyPr/>
          <a:lstStyle>
            <a:lvl1pPr marL="347852" indent="-347852">
              <a:lnSpc>
                <a:spcPct val="90000"/>
              </a:lnSpc>
              <a:defRPr sz="2800"/>
            </a:lvl1pPr>
            <a:lvl2pPr marL="673223" indent="-339914">
              <a:lnSpc>
                <a:spcPct val="90000"/>
              </a:lnSpc>
              <a:defRPr sz="2400"/>
            </a:lvl2pPr>
            <a:lvl3pPr marL="961554" indent="-302884">
              <a:lnSpc>
                <a:spcPct val="90000"/>
              </a:lnSpc>
              <a:defRPr sz="2000"/>
            </a:lvl3pPr>
            <a:lvl4pPr marL="1227407" indent="-265853">
              <a:lnSpc>
                <a:spcPct val="90000"/>
              </a:lnSpc>
              <a:defRPr sz="1800"/>
            </a:lvl4pPr>
            <a:lvl5pPr marL="1515736" indent="-273791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0366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jit_Admin_footer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9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1">
                <a:solidFill>
                  <a:srgbClr val="F8F2DA"/>
                </a:solidFill>
              </a:rPr>
              <a:t>Big Bear Solar Observatory </a:t>
            </a:r>
          </a:p>
        </p:txBody>
      </p:sp>
      <p:pic>
        <p:nvPicPr>
          <p:cNvPr id="6" name="Picture 6" descr="bbso-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9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955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3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55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693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889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799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5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453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315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88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31799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00" indent="0">
              <a:buNone/>
              <a:defRPr sz="2000" b="1"/>
            </a:lvl2pPr>
            <a:lvl3pPr marL="914205" indent="0">
              <a:buNone/>
              <a:defRPr sz="1800" b="1"/>
            </a:lvl3pPr>
            <a:lvl4pPr marL="1371307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0" indent="0">
              <a:buNone/>
              <a:defRPr sz="1600" b="1"/>
            </a:lvl6pPr>
            <a:lvl7pPr marL="2742608" indent="0">
              <a:buNone/>
              <a:defRPr sz="1600" b="1"/>
            </a:lvl7pPr>
            <a:lvl8pPr marL="3199712" indent="0">
              <a:buNone/>
              <a:defRPr sz="1600" b="1"/>
            </a:lvl8pPr>
            <a:lvl9pPr marL="36568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31156"/>
            <a:ext cx="4114800" cy="1553502"/>
          </a:xfrm>
        </p:spPr>
        <p:txBody>
          <a:bodyPr/>
          <a:lstStyle>
            <a:lvl1pPr marL="281721" indent="-281721">
              <a:defRPr sz="2300"/>
            </a:lvl1pPr>
            <a:lvl2pPr marL="562120" indent="-265853">
              <a:defRPr sz="2000"/>
            </a:lvl2pPr>
            <a:lvl3pPr marL="813422" indent="-243365">
              <a:defRPr sz="1800"/>
            </a:lvl3pPr>
            <a:lvl4pPr marL="1050172" indent="-228815">
              <a:defRPr sz="1700"/>
            </a:lvl4pPr>
            <a:lvl5pPr marL="1278986" indent="-206332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94" y="1231799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00" indent="0">
              <a:buNone/>
              <a:defRPr sz="2000" b="1"/>
            </a:lvl2pPr>
            <a:lvl3pPr marL="914205" indent="0">
              <a:buNone/>
              <a:defRPr sz="1800" b="1"/>
            </a:lvl3pPr>
            <a:lvl4pPr marL="1371307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0" indent="0">
              <a:buNone/>
              <a:defRPr sz="1600" b="1"/>
            </a:lvl6pPr>
            <a:lvl7pPr marL="2742608" indent="0">
              <a:buNone/>
              <a:defRPr sz="1600" b="1"/>
            </a:lvl7pPr>
            <a:lvl8pPr marL="3199712" indent="0">
              <a:buNone/>
              <a:defRPr sz="1600" b="1"/>
            </a:lvl8pPr>
            <a:lvl9pPr marL="36568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17974" cy="1553502"/>
          </a:xfrm>
        </p:spPr>
        <p:txBody>
          <a:bodyPr/>
          <a:lstStyle>
            <a:lvl1pPr marL="296269" indent="-296269">
              <a:defRPr sz="2300"/>
            </a:lvl1pPr>
            <a:lvl2pPr marL="570057" indent="-273791">
              <a:defRPr sz="2000"/>
            </a:lvl2pPr>
            <a:lvl3pPr marL="821354" indent="-244688">
              <a:defRPr sz="1800"/>
            </a:lvl3pPr>
            <a:lvl4pPr marL="1050172" indent="-236751">
              <a:defRPr sz="1700"/>
            </a:lvl4pPr>
            <a:lvl5pPr marL="1278986" indent="-22087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4195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684615"/>
            <a:ext cx="1943100" cy="38873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684615"/>
            <a:ext cx="5676900" cy="38873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04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jit_Admin_footer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9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1">
                <a:solidFill>
                  <a:srgbClr val="F8F2DA"/>
                </a:solidFill>
                <a:cs typeface="MS PGothic" charset="0"/>
              </a:rPr>
              <a:t>Big Bear Solar Observatory </a:t>
            </a:r>
          </a:p>
        </p:txBody>
      </p:sp>
      <p:pic>
        <p:nvPicPr>
          <p:cNvPr id="6" name="Picture 6" descr="bbso-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9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955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76394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2913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17146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93948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94572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939143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73361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4936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4445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6084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1699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684615"/>
            <a:ext cx="1943100" cy="38873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684615"/>
            <a:ext cx="5676900" cy="38873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1791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7121554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47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73998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CF40C-C4B2-4FA2-B451-15D3988F22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7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87D55-152D-46FE-90F0-D9C319F625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22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7EF3B-2662-4F18-8883-FB20FDC377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9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E5C05-AC43-43E0-8E03-E37597570F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2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AF7C-1552-4844-A98D-9198E56AC8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10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AD9B-7D26-453D-8BA6-C0CD719794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4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2775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53B32-7E7F-4875-9549-FAD86AFE12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39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B3A40-31CB-40EE-82DF-57F4EC9F9A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74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B860F-C648-4650-82E9-5063CAE0D3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95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0796-175D-4894-BE6B-17A5A674AC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4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8785E-6E02-4ECF-9F4F-854A936120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6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jit_Admin_footer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0"/>
            <a:ext cx="914400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4551" y="4597003"/>
            <a:ext cx="356552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i="1">
                <a:solidFill>
                  <a:srgbClr val="F8F2DA"/>
                </a:solidFill>
                <a:latin typeface="Arial" charset="0"/>
              </a:rPr>
              <a:t>Big Bear Solar Observatory </a:t>
            </a:r>
          </a:p>
        </p:txBody>
      </p:sp>
      <p:pic>
        <p:nvPicPr>
          <p:cNvPr id="6" name="Picture 6" descr="bbso-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8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9553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5425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1056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212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395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88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69275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1548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15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605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030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1723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684610"/>
            <a:ext cx="1943100" cy="38873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684610"/>
            <a:ext cx="5676900" cy="38873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4270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84750" y="1485900"/>
            <a:ext cx="38100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5657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35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47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3717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23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223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75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917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0" y="6846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485900"/>
            <a:ext cx="77724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2350" y="3086100"/>
            <a:ext cx="77724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43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71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98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txStyles>
    <p:titleStyle>
      <a:lvl1pPr algn="l" defTabSz="91420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05" indent="-396805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43" indent="-396805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667" indent="-344426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83" indent="-346013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176" indent="-336488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9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3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64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6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5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7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2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8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12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3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BEACF-0598-3A4A-B582-CBC1E5A6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A8DFC-E57B-CC42-8DCE-843E27069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1D14-60F0-784C-9B4B-DF0951787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72CA8D3-6650-134F-91ED-5375F5C65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5B69B-47BE-904D-AA13-B7695F5C9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CE90F-C7BD-564D-BDD6-6FA84C43A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B63CE0C-552E-C743-B28C-382424412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846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Here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316" name="Picture 4" descr="njit_Admin_footer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1769"/>
            <a:ext cx="91884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F8F2DA"/>
                </a:solidFill>
                <a:latin typeface="Arial" charset="0"/>
              </a:rPr>
              <a:t>Big Bear Solar Observatory </a:t>
            </a:r>
          </a:p>
        </p:txBody>
      </p:sp>
      <p:pic>
        <p:nvPicPr>
          <p:cNvPr id="13318" name="Picture 6" descr="bbso-new-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2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6pPr>
      <a:lvl7pPr marL="914243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7pPr>
      <a:lvl8pPr marL="137136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82848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2801" indent="-22855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99920" indent="-22855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042" indent="-22855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457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59671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09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>
    <p:fade/>
  </p:transition>
  <p:txStyles>
    <p:titleStyle>
      <a:lvl1pPr algn="l" defTabSz="91420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05" indent="-396805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43" indent="-396805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667" indent="-344426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83" indent="-346013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176" indent="-336488" algn="l" defTabSz="914205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9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3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64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66" indent="-228549" algn="l" defTabSz="9142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5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7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2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0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8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12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13" algn="l" defTabSz="914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846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1028" name="Picture 4" descr="njit_Admin_footer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1769"/>
            <a:ext cx="91884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1">
                <a:solidFill>
                  <a:srgbClr val="F8F2DA"/>
                </a:solidFill>
                <a:latin typeface="Arial" charset="0"/>
              </a:rPr>
              <a:t>Big Bear Solar Observatory </a:t>
            </a:r>
          </a:p>
        </p:txBody>
      </p:sp>
      <p:pic>
        <p:nvPicPr>
          <p:cNvPr id="1030" name="Picture 6" descr="bbso-new-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243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36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48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MS PGothic" charset="0"/>
        </a:defRPr>
      </a:lvl1pPr>
      <a:lvl2pPr marL="742823" indent="-28570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Gothic" charset="0"/>
        </a:defRPr>
      </a:lvl2pPr>
      <a:lvl3pPr marL="1142801" indent="-22855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MS PGothic" charset="0"/>
        </a:defRPr>
      </a:lvl3pPr>
      <a:lvl4pPr marL="1599920" indent="-22855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MS PGothic" charset="0"/>
        </a:defRPr>
      </a:lvl4pPr>
      <a:lvl5pPr marL="2057042" indent="-22855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MS PGothic" charset="0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846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 Here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29700" name="Picture 4" descr="njit_Admin_footer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1769"/>
            <a:ext cx="91884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1">
                <a:solidFill>
                  <a:srgbClr val="F8F2DA"/>
                </a:solidFill>
              </a:rPr>
              <a:t>Big Bear Solar Observatory </a:t>
            </a:r>
          </a:p>
        </p:txBody>
      </p:sp>
      <p:pic>
        <p:nvPicPr>
          <p:cNvPr id="29702" name="Picture 6" descr="bbso-new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243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36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48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MS PGothic" charset="0"/>
        </a:defRPr>
      </a:lvl1pPr>
      <a:lvl2pPr marL="742823" indent="-28570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Gothic" charset="0"/>
        </a:defRPr>
      </a:lvl2pPr>
      <a:lvl3pPr marL="1142801" indent="-22855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MS PGothic" charset="0"/>
        </a:defRPr>
      </a:lvl3pPr>
      <a:lvl4pPr marL="1599920" indent="-22855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MS PGothic" charset="0"/>
        </a:defRPr>
      </a:lvl4pPr>
      <a:lvl5pPr marL="2057042" indent="-22855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MS PGothic" charset="0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846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Here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9940" name="Picture 4" descr="njit_Admin_footer_PP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1769"/>
            <a:ext cx="91884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84563" y="4597006"/>
            <a:ext cx="3565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1">
                <a:solidFill>
                  <a:srgbClr val="F8F2DA"/>
                </a:solidFill>
                <a:cs typeface="MS PGothic" charset="0"/>
              </a:rPr>
              <a:t>Big Bear Solar Observatory </a:t>
            </a:r>
          </a:p>
        </p:txBody>
      </p:sp>
      <p:pic>
        <p:nvPicPr>
          <p:cNvPr id="39942" name="Picture 6" descr="bbso-new-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6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11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6pPr>
      <a:lvl7pPr marL="914243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7pPr>
      <a:lvl8pPr marL="137136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8pPr>
      <a:lvl9pPr marL="182848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23" indent="-28570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01" indent="-22855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920" indent="-22855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042" indent="-22855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CE01432-24B5-4BAE-AFDF-1AF0FF174A0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846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Here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316" name="Picture 4" descr="njit_Admin_footer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0"/>
            <a:ext cx="91884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3384551" y="4597003"/>
            <a:ext cx="356552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i="1">
                <a:solidFill>
                  <a:srgbClr val="F8F2DA"/>
                </a:solidFill>
                <a:latin typeface="Arial" charset="0"/>
              </a:rPr>
              <a:t>Big Bear Solar Observatory </a:t>
            </a:r>
          </a:p>
        </p:txBody>
      </p:sp>
      <p:pic>
        <p:nvPicPr>
          <p:cNvPr id="13318" name="Picture 6" descr="bbso-new-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846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 Here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29700" name="Picture 4" descr="njit_Admin_footer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760"/>
            <a:ext cx="91884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384551" y="4597003"/>
            <a:ext cx="35655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i="1">
                <a:solidFill>
                  <a:srgbClr val="F8F2DA"/>
                </a:solidFill>
              </a:rPr>
              <a:t>Big Bear Solar Observatory </a:t>
            </a:r>
          </a:p>
        </p:txBody>
      </p:sp>
      <p:pic>
        <p:nvPicPr>
          <p:cNvPr id="29702" name="Picture 6" descr="bbso-new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+mn-ea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457"/>
            <a:ext cx="7772400" cy="1385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 Three-Dimensional Magnetic and Velocity Structures of Active Region 12673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467600" cy="1314450"/>
          </a:xfrm>
        </p:spPr>
        <p:txBody>
          <a:bodyPr>
            <a:normAutofit/>
          </a:bodyPr>
          <a:lstStyle/>
          <a:p>
            <a:r>
              <a:rPr lang="en-US" sz="2400" b="1" dirty="0"/>
              <a:t>Haimin Wang,  Bin Chen,   </a:t>
            </a:r>
            <a:r>
              <a:rPr lang="en-US" sz="2400" b="1" dirty="0" err="1"/>
              <a:t>Ju</a:t>
            </a:r>
            <a:r>
              <a:rPr lang="en-US" sz="2400" b="1" dirty="0"/>
              <a:t> Jing,  </a:t>
            </a:r>
            <a:r>
              <a:rPr lang="en-US" sz="2400" b="1" dirty="0" err="1"/>
              <a:t>Sijie</a:t>
            </a:r>
            <a:r>
              <a:rPr lang="en-US" sz="2400" b="1" dirty="0"/>
              <a:t> Yu,  Chang Liu, </a:t>
            </a:r>
            <a:r>
              <a:rPr lang="en-US" sz="2400" b="1" dirty="0" err="1"/>
              <a:t>Vasyl</a:t>
            </a:r>
            <a:r>
              <a:rPr lang="en-US" sz="2400" b="1" dirty="0"/>
              <a:t> </a:t>
            </a:r>
            <a:r>
              <a:rPr lang="en-US" sz="2400" b="1" dirty="0" err="1"/>
              <a:t>Yurchyshyn</a:t>
            </a:r>
            <a:r>
              <a:rPr lang="en-US" sz="2400" b="1" dirty="0"/>
              <a:t>,  </a:t>
            </a:r>
            <a:r>
              <a:rPr lang="en-US" sz="2400" b="1" dirty="0" err="1"/>
              <a:t>Kwangsu</a:t>
            </a:r>
            <a:r>
              <a:rPr lang="en-US" sz="2400" b="1" dirty="0"/>
              <a:t> </a:t>
            </a:r>
            <a:r>
              <a:rPr lang="en-US" sz="2400" b="1" dirty="0" err="1"/>
              <a:t>Ahn</a:t>
            </a:r>
            <a:r>
              <a:rPr lang="en-US" sz="2400" b="1" dirty="0"/>
              <a:t>,  </a:t>
            </a:r>
            <a:r>
              <a:rPr lang="en-US" sz="2400" b="1" dirty="0" err="1"/>
              <a:t>Takenori</a:t>
            </a:r>
            <a:r>
              <a:rPr lang="en-US" sz="2400" b="1" dirty="0"/>
              <a:t> Okamoto, Shin </a:t>
            </a:r>
            <a:r>
              <a:rPr lang="en-US" sz="2400" b="1" dirty="0" err="1"/>
              <a:t>Toriumi</a:t>
            </a:r>
            <a:r>
              <a:rPr lang="en-US" sz="2400" b="1" dirty="0"/>
              <a:t>, </a:t>
            </a:r>
            <a:r>
              <a:rPr lang="en-US" sz="2400" b="1" dirty="0" err="1"/>
              <a:t>Wenda</a:t>
            </a:r>
            <a:r>
              <a:rPr lang="en-US" sz="2400" b="1" dirty="0"/>
              <a:t> Cao, Dale Gary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3C1E7-09E8-4F43-B89A-3521989D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1950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8BC1935-2DA0-814D-8160-F21C4E585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-71094"/>
            <a:ext cx="11133300" cy="52145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algn="l"/>
            <a:r>
              <a:rPr lang="en-US" sz="3200" dirty="0"/>
              <a:t>Expanded Owens Valley Solar Array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4D33F1-FC7A-984D-BF68-724FE52E49F3}"/>
              </a:ext>
            </a:extLst>
          </p:cNvPr>
          <p:cNvSpPr/>
          <p:nvPr/>
        </p:nvSpPr>
        <p:spPr>
          <a:xfrm>
            <a:off x="533399" y="822809"/>
            <a:ext cx="7874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13-antenna interferometer array operating over frequency range 1-18 GHz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dynamic (1 s) “imaging spectroscopy” (&gt;100 frequencies)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35EA0-39C1-7247-887F-CA6B191A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0" y="1643398"/>
            <a:ext cx="77070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4950"/>
            <a:ext cx="6781800" cy="29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19150"/>
            <a:ext cx="7315200" cy="433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0955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Microwave Contours Compared with AIA and NLFFF B at Diff.  Heights</a:t>
            </a:r>
          </a:p>
        </p:txBody>
      </p:sp>
    </p:spTree>
    <p:extLst>
      <p:ext uri="{BB962C8B-B14F-4D97-AF65-F5344CB8AC3E}">
        <p14:creationId xmlns:p14="http://schemas.microsoft.com/office/powerpoint/2010/main" val="266045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574B9-B705-7743-BE60-DE2FF14D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80" y="1043607"/>
            <a:ext cx="4038600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72048-7F66-174A-A848-F7B3A9F32AAE}"/>
              </a:ext>
            </a:extLst>
          </p:cNvPr>
          <p:cNvSpPr txBox="1"/>
          <p:nvPr/>
        </p:nvSpPr>
        <p:spPr>
          <a:xfrm>
            <a:off x="5046180" y="160105"/>
            <a:ext cx="3796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</a:rPr>
              <a:t>Compare to extrapolations: The high temperature “arcade” corresponds to the hot/heated magnetic flux rope or highly sheared arcade.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B8C5C3-E122-2243-B74B-24C46363C9E4}"/>
              </a:ext>
            </a:extLst>
          </p:cNvPr>
          <p:cNvCxnSpPr/>
          <p:nvPr/>
        </p:nvCxnSpPr>
        <p:spPr>
          <a:xfrm flipH="1">
            <a:off x="2534478" y="814757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41716B-BB71-7642-9D03-257732582277}"/>
              </a:ext>
            </a:extLst>
          </p:cNvPr>
          <p:cNvCxnSpPr/>
          <p:nvPr/>
        </p:nvCxnSpPr>
        <p:spPr>
          <a:xfrm flipH="1">
            <a:off x="4139647" y="884329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7C25CD-225B-3B4F-A723-7DC0F48CD690}"/>
              </a:ext>
            </a:extLst>
          </p:cNvPr>
          <p:cNvCxnSpPr/>
          <p:nvPr/>
        </p:nvCxnSpPr>
        <p:spPr>
          <a:xfrm flipH="1">
            <a:off x="2426390" y="2506318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19AD24-9710-3549-A702-BB3308C7D916}"/>
              </a:ext>
            </a:extLst>
          </p:cNvPr>
          <p:cNvCxnSpPr/>
          <p:nvPr/>
        </p:nvCxnSpPr>
        <p:spPr>
          <a:xfrm flipH="1">
            <a:off x="910673" y="2476501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81B89B-34E8-C641-AEF2-EFFAA026A64E}"/>
              </a:ext>
            </a:extLst>
          </p:cNvPr>
          <p:cNvCxnSpPr/>
          <p:nvPr/>
        </p:nvCxnSpPr>
        <p:spPr>
          <a:xfrm flipH="1">
            <a:off x="4072558" y="2463121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FA0579-F3DB-504C-907B-3B4F07AD9796}"/>
              </a:ext>
            </a:extLst>
          </p:cNvPr>
          <p:cNvCxnSpPr/>
          <p:nvPr/>
        </p:nvCxnSpPr>
        <p:spPr>
          <a:xfrm flipH="1">
            <a:off x="831160" y="4061792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716CAF-48BD-3848-BBE9-C30F722E4B60}"/>
              </a:ext>
            </a:extLst>
          </p:cNvPr>
          <p:cNvCxnSpPr/>
          <p:nvPr/>
        </p:nvCxnSpPr>
        <p:spPr>
          <a:xfrm flipH="1">
            <a:off x="2454964" y="4061792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41AD1-0AD0-854E-B5E2-C9E1B0C984D3}"/>
              </a:ext>
            </a:extLst>
          </p:cNvPr>
          <p:cNvCxnSpPr/>
          <p:nvPr/>
        </p:nvCxnSpPr>
        <p:spPr>
          <a:xfrm flipH="1">
            <a:off x="4039012" y="4071731"/>
            <a:ext cx="79514" cy="3975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28D820-4649-004C-8D36-DC3D9625A21D}"/>
              </a:ext>
            </a:extLst>
          </p:cNvPr>
          <p:cNvCxnSpPr>
            <a:cxnSpLocks/>
          </p:cNvCxnSpPr>
          <p:nvPr/>
        </p:nvCxnSpPr>
        <p:spPr>
          <a:xfrm>
            <a:off x="6667913" y="3210340"/>
            <a:ext cx="0" cy="5284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" y="285750"/>
            <a:ext cx="4749334" cy="40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3D current density and the microwave maps, emission frequency of 10.4, 13.4 and 17.4 GHz or B field strength 1239.5, 1596.7, 2072.9 </a:t>
            </a:r>
            <a:r>
              <a:rPr lang="en-US" sz="1800" b="1" dirty="0" err="1"/>
              <a:t>Gs</a:t>
            </a:r>
            <a:r>
              <a:rPr lang="en-US" sz="1800" b="1" dirty="0"/>
              <a:t>,  D and E:  current density, C and F: 3D view of the microwave T</a:t>
            </a:r>
            <a:r>
              <a:rPr lang="en-US" sz="1100" b="1" dirty="0"/>
              <a:t>b</a:t>
            </a:r>
            <a:r>
              <a:rPr lang="en-US" sz="1800" b="1" dirty="0"/>
              <a:t> painted in the </a:t>
            </a:r>
            <a:r>
              <a:rPr lang="en-US" sz="1800" b="1" dirty="0" err="1"/>
              <a:t>isogauss</a:t>
            </a:r>
            <a:r>
              <a:rPr lang="en-US" sz="1800" b="1" dirty="0"/>
              <a:t> layers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A8C567-D99C-4C2C-91B3-8C1FCA52A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123950"/>
            <a:ext cx="6172200" cy="3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1. Strong flux emerging, strong collisional motion,  shear motion all contribute to energy build-up of AR 12673 in September 2017.</a:t>
            </a:r>
          </a:p>
          <a:p>
            <a:pPr marL="0" indent="0">
              <a:buNone/>
            </a:pPr>
            <a:r>
              <a:rPr lang="en-US" sz="1800" dirty="0"/>
              <a:t>2. Nearly 6000 G field are found at flaring PIL. 1000G to 2000G fields are found between 8Mm to 4Mm in corona.</a:t>
            </a:r>
          </a:p>
          <a:p>
            <a:pPr marL="0" indent="0">
              <a:buNone/>
            </a:pPr>
            <a:r>
              <a:rPr lang="en-US" sz="1800" dirty="0"/>
              <a:t>3. Strong high frequency microwave emissions are found at flaring PIL, corresponding to </a:t>
            </a:r>
            <a:r>
              <a:rPr lang="en-US" sz="1800" dirty="0" err="1"/>
              <a:t>fluxrope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4. Flux rope may exist at and below </a:t>
            </a:r>
            <a:r>
              <a:rPr lang="en-US" sz="1800" dirty="0" err="1"/>
              <a:t>photospheric</a:t>
            </a:r>
            <a:r>
              <a:rPr lang="en-US" sz="1800" dirty="0"/>
              <a:t> level, rising up.  Rising flow velocity can reach 4 km/s at the center of PIL. Downflows are found at two ends. </a:t>
            </a:r>
          </a:p>
          <a:p>
            <a:pPr marL="0" indent="0">
              <a:buNone/>
            </a:pPr>
            <a:r>
              <a:rPr lang="en-US" sz="1800" dirty="0"/>
              <a:t>5.  Formation of strong fields,  high sheared flux rope are associated with both apparent shear and collision motions. These may be the signature of rising twisted flux system from sub-surface.</a:t>
            </a:r>
          </a:p>
        </p:txBody>
      </p:sp>
    </p:spTree>
    <p:extLst>
      <p:ext uri="{BB962C8B-B14F-4D97-AF65-F5344CB8AC3E}">
        <p14:creationId xmlns:p14="http://schemas.microsoft.com/office/powerpoint/2010/main" val="325448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Very Unusual AR 12673, many studies on Sept. 6, 2017 X9.3 flare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4080270"/>
          </a:xfrm>
        </p:spPr>
        <p:txBody>
          <a:bodyPr/>
          <a:lstStyle/>
          <a:p>
            <a:r>
              <a:rPr lang="en-US" sz="1800" dirty="0"/>
              <a:t>Strong Shear Flow and Sunspot Rotation---Romano et al., 2018, </a:t>
            </a:r>
            <a:r>
              <a:rPr lang="en-US" sz="1800" dirty="0" err="1"/>
              <a:t>ApJL</a:t>
            </a:r>
            <a:r>
              <a:rPr lang="en-US" sz="1800" dirty="0"/>
              <a:t>, 852, L10,   Verma,  2018,  A&amp;A,  612,  101;  Yan et al., 2018,  </a:t>
            </a:r>
            <a:r>
              <a:rPr lang="en-US" sz="1800" dirty="0" err="1"/>
              <a:t>ApJ</a:t>
            </a:r>
            <a:r>
              <a:rPr lang="en-US" sz="1800" dirty="0"/>
              <a:t>. 856, 79 </a:t>
            </a:r>
          </a:p>
          <a:p>
            <a:r>
              <a:rPr lang="en-US" sz="1800" dirty="0"/>
              <a:t>Strong flux emergence and helicity injection—Sun and Norton, 2017, RNAAS, 1, 24, </a:t>
            </a:r>
            <a:r>
              <a:rPr lang="en-US" sz="1800" dirty="0" err="1"/>
              <a:t>Vemareddy</a:t>
            </a:r>
            <a:r>
              <a:rPr lang="en-US" sz="1800" dirty="0"/>
              <a:t>, 2019, </a:t>
            </a:r>
            <a:r>
              <a:rPr lang="en-US" sz="1800" dirty="0" err="1"/>
              <a:t>ApJ</a:t>
            </a:r>
            <a:r>
              <a:rPr lang="en-US" sz="1800" dirty="0"/>
              <a:t>,  872, 182</a:t>
            </a:r>
          </a:p>
          <a:p>
            <a:r>
              <a:rPr lang="en-US" sz="1800" dirty="0"/>
              <a:t>Interaction between new flux and existing spot; </a:t>
            </a:r>
            <a:r>
              <a:rPr lang="en-US" sz="1800" dirty="0" err="1"/>
              <a:t>fluxrope</a:t>
            </a:r>
            <a:r>
              <a:rPr lang="en-US" sz="1800" dirty="0"/>
              <a:t> build up:  Yang et al., 2017,  </a:t>
            </a:r>
            <a:r>
              <a:rPr lang="en-US" sz="1800" dirty="0" err="1"/>
              <a:t>ApJL</a:t>
            </a:r>
            <a:r>
              <a:rPr lang="en-US" sz="1800" dirty="0"/>
              <a:t>,  849, L21; Liu et al., 2018, </a:t>
            </a:r>
            <a:r>
              <a:rPr lang="en-US" sz="1800" dirty="0" err="1"/>
              <a:t>ApJL</a:t>
            </a:r>
            <a:r>
              <a:rPr lang="en-US" sz="1800" dirty="0"/>
              <a:t>, 865, L5; </a:t>
            </a:r>
            <a:r>
              <a:rPr lang="en-US" sz="1800" dirty="0" err="1"/>
              <a:t>Bamba</a:t>
            </a:r>
            <a:r>
              <a:rPr lang="en-US" sz="1800" dirty="0"/>
              <a:t> et al., 2020,  </a:t>
            </a:r>
            <a:r>
              <a:rPr lang="en-US" sz="1800" dirty="0" err="1"/>
              <a:t>ApJ</a:t>
            </a:r>
            <a:r>
              <a:rPr lang="en-US" sz="1800" dirty="0"/>
              <a:t>, 894, 29; Zou et al.,  2020, </a:t>
            </a:r>
            <a:r>
              <a:rPr lang="en-US" sz="1800" dirty="0" err="1"/>
              <a:t>ApJ</a:t>
            </a:r>
            <a:r>
              <a:rPr lang="en-US" sz="1800" dirty="0"/>
              <a:t>,  890, 10 </a:t>
            </a:r>
          </a:p>
          <a:p>
            <a:r>
              <a:rPr lang="en-US" sz="1800" dirty="0"/>
              <a:t>MHD Modeling,  Jiang et al.  2018, </a:t>
            </a:r>
            <a:r>
              <a:rPr lang="en-US" sz="1800" dirty="0" err="1"/>
              <a:t>Ap.J</a:t>
            </a:r>
            <a:r>
              <a:rPr lang="en-US" sz="1800" dirty="0"/>
              <a:t>.  869, 13; Inoue et al, 2018, </a:t>
            </a:r>
            <a:r>
              <a:rPr lang="en-US" sz="1800" dirty="0" err="1"/>
              <a:t>ApJ</a:t>
            </a:r>
            <a:r>
              <a:rPr lang="en-US" sz="1800" dirty="0"/>
              <a:t>., 867, 831</a:t>
            </a:r>
          </a:p>
          <a:p>
            <a:r>
              <a:rPr lang="en-US" sz="1800" dirty="0"/>
              <a:t>Weak SEP , largest WL emission,  Huang et al.,  2018, RNAAS, 2,7 </a:t>
            </a:r>
          </a:p>
          <a:p>
            <a:r>
              <a:rPr lang="en-US" sz="1800" dirty="0"/>
              <a:t>Strong Transverse Fields (&gt;5000G),  Wang et al., 2018, RNAAS, 2, 8, (&gt;2000G in corona) </a:t>
            </a:r>
            <a:r>
              <a:rPr lang="en-US" sz="1800" dirty="0" err="1"/>
              <a:t>Anfinogentov</a:t>
            </a:r>
            <a:r>
              <a:rPr lang="en-US" sz="1800" dirty="0"/>
              <a:t> et al., 2019, </a:t>
            </a:r>
            <a:r>
              <a:rPr lang="en-US" sz="1800" dirty="0" err="1"/>
              <a:t>ApJL</a:t>
            </a:r>
            <a:r>
              <a:rPr lang="en-US" sz="1800" dirty="0"/>
              <a:t>, 880, L29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7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4279-EF66-4B45-9FED-B3700782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CD926-E165-44E6-BBB9-86781D205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Uniquely combined observations of GST,  EOVSA, </a:t>
            </a:r>
            <a:r>
              <a:rPr lang="en-US" dirty="0" err="1"/>
              <a:t>Hinode</a:t>
            </a:r>
            <a:r>
              <a:rPr lang="en-US" dirty="0"/>
              <a:t> and SDO, as well as NLFFF extrapolation tools to understand 3-D magnetic, velocity and thermal structure of this active region; offer possible explanation of formation of unusually strong fields and complex magnetic structure.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809624"/>
            <a:ext cx="693482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38250" y="95250"/>
            <a:ext cx="6191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Figure 1 from Strong Transverse Photosphere Magnetic Fields and Twist in Light Bridge Dividing Delta Sunspot of Active Region 12673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Haimin Wang et al. 2018 Res. Notes AAS 2 8 doi:10.3847/2515-5172/aaa670</a:t>
            </a:r>
          </a:p>
        </p:txBody>
      </p:sp>
    </p:spTree>
    <p:extLst>
      <p:ext uri="{BB962C8B-B14F-4D97-AF65-F5344CB8AC3E}">
        <p14:creationId xmlns:p14="http://schemas.microsoft.com/office/powerpoint/2010/main" val="343499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Sheared Field Lines at PIL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9691"/>
            <a:ext cx="7848600" cy="42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8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Flux Ropes found from NLFFF, very close to </a:t>
            </a:r>
            <a:r>
              <a:rPr lang="en-US" sz="2800" dirty="0" err="1"/>
              <a:t>photospheric</a:t>
            </a:r>
            <a:r>
              <a:rPr lang="en-US" sz="2800" dirty="0"/>
              <a:t> surface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CB591-D6CB-4E03-AD07-3833BB66F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276350"/>
            <a:ext cx="3819015" cy="339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DB07E-BE6F-4370-B630-92B663B6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144587"/>
            <a:ext cx="56739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158479"/>
          </a:xfrm>
        </p:spPr>
        <p:txBody>
          <a:bodyPr/>
          <a:lstStyle/>
          <a:p>
            <a:r>
              <a:rPr lang="en-US" sz="2400" dirty="0"/>
              <a:t>Doppler Maps of 09/06/17 (</a:t>
            </a:r>
            <a:r>
              <a:rPr lang="en-US" sz="2400" dirty="0" err="1"/>
              <a:t>upflow</a:t>
            </a:r>
            <a:r>
              <a:rPr lang="en-US" sz="2400" dirty="0"/>
              <a:t> at PIL marked by arrow)</a:t>
            </a:r>
            <a:br>
              <a:rPr lang="en-US" sz="2400" dirty="0"/>
            </a:br>
            <a:r>
              <a:rPr lang="en-US" sz="2800" dirty="0"/>
              <a:t>0614UT          1208UT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71550"/>
            <a:ext cx="4473128" cy="4114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400" y="971550"/>
            <a:ext cx="4531472" cy="396240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3EC3986-E15D-42E0-829A-5C5E15FD7CAB}"/>
              </a:ext>
            </a:extLst>
          </p:cNvPr>
          <p:cNvSpPr/>
          <p:nvPr/>
        </p:nvSpPr>
        <p:spPr bwMode="auto">
          <a:xfrm>
            <a:off x="6934200" y="3552825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E69DF-3A28-4E3E-9531-DA7241C8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562350"/>
            <a:ext cx="9876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7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0B97-C557-4101-B21C-5F98E6FD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2DE7-71CF-41AD-9300-E7FBA995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previous sides are </a:t>
            </a:r>
            <a:r>
              <a:rPr lang="en-US" dirty="0" err="1"/>
              <a:t>Hinode</a:t>
            </a:r>
            <a:r>
              <a:rPr lang="en-US" dirty="0"/>
              <a:t> SP observations.  The following slide plots the line of sight velocity along PIL.  The </a:t>
            </a:r>
            <a:r>
              <a:rPr lang="en-US" dirty="0" err="1"/>
              <a:t>upflow</a:t>
            </a:r>
            <a:r>
              <a:rPr lang="en-US" dirty="0"/>
              <a:t> (4km/s) on the center is followed by </a:t>
            </a:r>
            <a:r>
              <a:rPr lang="en-US" dirty="0" err="1"/>
              <a:t>doenflow</a:t>
            </a:r>
            <a:r>
              <a:rPr lang="en-US" dirty="0"/>
              <a:t> at two ends </a:t>
            </a:r>
          </a:p>
        </p:txBody>
      </p:sp>
    </p:spTree>
    <p:extLst>
      <p:ext uri="{BB962C8B-B14F-4D97-AF65-F5344CB8AC3E}">
        <p14:creationId xmlns:p14="http://schemas.microsoft.com/office/powerpoint/2010/main" val="254527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1819-01F1-426F-9684-8AC33E02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520DE-4E22-48EE-BA77-D8FA27336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8575"/>
            <a:ext cx="6887551" cy="49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44143"/>
      </p:ext>
    </p:extLst>
  </p:cSld>
  <p:clrMapOvr>
    <a:masterClrMapping/>
  </p:clrMapOvr>
</p:sld>
</file>

<file path=ppt/theme/theme1.xml><?xml version="1.0" encoding="utf-8"?>
<a:theme xmlns:a="http://schemas.openxmlformats.org/drawingml/2006/main" name="Teal Segoe 4-3 template-template_April-17-2007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bso_bbso_bbso">
  <a:themeElements>
    <a:clrScheme name="bbso_bbso_bb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o_bbso_bbso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bso_bbso_bb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al Segoe 4-3 template-template_April-17-2007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bbso_bbso_bbso">
  <a:themeElements>
    <a:clrScheme name="bbso_bbso_bb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o_bbso_bbso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bso_bbso_bb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bso_bbso_bbso">
  <a:themeElements>
    <a:clrScheme name="bbso_bbso_bb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o_bbso_bbso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bso_bbso_bb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bbso_bbso_bbso">
  <a:themeElements>
    <a:clrScheme name="bbso_bbso_bb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o_bbso_bbs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bbso_bbso_bb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bso_bbso_bbso">
  <a:themeElements>
    <a:clrScheme name="bbso_bbso_bb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o_bbso_bbso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bso_bbso_bb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bbso_bbso_bbso">
  <a:themeElements>
    <a:clrScheme name="bbso_bbso_bbs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o_bbso_bbso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bso_bbso_bb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o_bbso_bbs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o_bbso_bbs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19356</TotalTime>
  <Words>667</Words>
  <Application>Microsoft Office PowerPoint</Application>
  <PresentationFormat>On-screen Show (16:9)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Teal Segoe 4-3 template-template_April-17-2007</vt:lpstr>
      <vt:lpstr>bbso_bbso_bbso</vt:lpstr>
      <vt:lpstr>1_Teal Segoe 4-3 template-template_April-17-2007</vt:lpstr>
      <vt:lpstr>1_bbso_bbso_bbso</vt:lpstr>
      <vt:lpstr>10_bbso_bbso_bbso</vt:lpstr>
      <vt:lpstr>12_bbso_bbso_bbso</vt:lpstr>
      <vt:lpstr>Office Theme</vt:lpstr>
      <vt:lpstr>3_bbso_bbso_bbso</vt:lpstr>
      <vt:lpstr>11_bbso_bbso_bbso</vt:lpstr>
      <vt:lpstr>1_Office Theme</vt:lpstr>
      <vt:lpstr> Three-Dimensional Magnetic and Velocity Structures of Active Region 12673  </vt:lpstr>
      <vt:lpstr>Very Unusual AR 12673, many studies on Sept. 6, 2017 X9.3 flare </vt:lpstr>
      <vt:lpstr>Our Objectives</vt:lpstr>
      <vt:lpstr>PowerPoint Presentation</vt:lpstr>
      <vt:lpstr>Strong Sheared Field Lines at PIL</vt:lpstr>
      <vt:lpstr>Flux Ropes found from NLFFF, very close to photospheric surface </vt:lpstr>
      <vt:lpstr>Doppler Maps of 09/06/17 (upflow at PIL marked by arrow) 0614UT          1208UT</vt:lpstr>
      <vt:lpstr>PowerPoint Presentation</vt:lpstr>
      <vt:lpstr>PowerPoint Presentation</vt:lpstr>
      <vt:lpstr>Expanded Owens Valley Solar Array</vt:lpstr>
      <vt:lpstr>PowerPoint Presentation</vt:lpstr>
      <vt:lpstr>PowerPoint Presentation</vt:lpstr>
      <vt:lpstr>PowerPoint Presentation</vt:lpstr>
      <vt:lpstr>3D current density and the microwave maps, emission frequency of 10.4, 13.4 and 17.4 GHz or B field strength 1239.5, 1596.7, 2072.9 Gs,  D and E:  current density, C and F: 3D view of the microwave Tb painted in the isogauss layers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BBSO Science Plan</dc:title>
  <dc:creator>Haimin Wang</dc:creator>
  <cp:lastModifiedBy>Haimin Wang</cp:lastModifiedBy>
  <cp:revision>355</cp:revision>
  <cp:lastPrinted>2015-01-07T02:56:43Z</cp:lastPrinted>
  <dcterms:created xsi:type="dcterms:W3CDTF">2014-12-12T15:48:44Z</dcterms:created>
  <dcterms:modified xsi:type="dcterms:W3CDTF">2020-05-08T00:29:15Z</dcterms:modified>
</cp:coreProperties>
</file>