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avi" ContentType="video/x-msvideo"/>
  <Default Extension="gif" ContentType="image/gif"/>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8" r:id="rId2"/>
    <p:sldId id="270" r:id="rId3"/>
    <p:sldId id="266" r:id="rId4"/>
    <p:sldId id="256" r:id="rId5"/>
    <p:sldId id="267" r:id="rId6"/>
    <p:sldId id="258" r:id="rId7"/>
    <p:sldId id="262" r:id="rId8"/>
    <p:sldId id="263" r:id="rId9"/>
    <p:sldId id="272"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26" autoAdjust="0"/>
    <p:restoredTop sz="68250" autoAdjust="0"/>
  </p:normalViewPr>
  <p:slideViewPr>
    <p:cSldViewPr snapToGrid="0">
      <p:cViewPr varScale="1">
        <p:scale>
          <a:sx n="63" d="100"/>
          <a:sy n="63" d="100"/>
        </p:scale>
        <p:origin x="8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BE7FD-77E8-4B13-AF2E-9881EFFDC3E2}"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956FC-74EC-4934-8B09-A60142351CAB}" type="slidenum">
              <a:rPr lang="en-US" smtClean="0"/>
              <a:t>‹#›</a:t>
            </a:fld>
            <a:endParaRPr lang="en-US"/>
          </a:p>
        </p:txBody>
      </p:sp>
    </p:spTree>
    <p:extLst>
      <p:ext uri="{BB962C8B-B14F-4D97-AF65-F5344CB8AC3E}">
        <p14:creationId xmlns:p14="http://schemas.microsoft.com/office/powerpoint/2010/main" val="14909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Good afternoon. Thank you for your interest in my presentation. Today I’m going to present the evolution of flare-accelerated electrons quantified by spatially resolved analysis.</a:t>
            </a:r>
          </a:p>
          <a:p>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1</a:t>
            </a:fld>
            <a:endParaRPr lang="en-US"/>
          </a:p>
        </p:txBody>
      </p:sp>
    </p:spTree>
    <p:extLst>
      <p:ext uri="{BB962C8B-B14F-4D97-AF65-F5344CB8AC3E}">
        <p14:creationId xmlns:p14="http://schemas.microsoft.com/office/powerpoint/2010/main" val="346700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talk is about the flare-accelerated </a:t>
            </a:r>
            <a:r>
              <a:rPr lang="en-US" sz="1200" kern="1200" dirty="0" err="1" smtClean="0">
                <a:solidFill>
                  <a:schemeClr val="tx1"/>
                </a:solidFill>
                <a:effectLst/>
                <a:latin typeface="+mn-lt"/>
                <a:ea typeface="+mn-ea"/>
                <a:cs typeface="+mn-cs"/>
              </a:rPr>
              <a:t>nonthermal</a:t>
            </a:r>
            <a:r>
              <a:rPr lang="en-US" sz="1200" kern="1200" dirty="0" smtClean="0">
                <a:solidFill>
                  <a:schemeClr val="tx1"/>
                </a:solidFill>
                <a:effectLst/>
                <a:latin typeface="+mn-lt"/>
                <a:ea typeface="+mn-ea"/>
                <a:cs typeface="+mn-cs"/>
              </a:rPr>
              <a:t> electrons. Many people know that microwave and HXR analysis of these electrons are highly complementary, but in recent studies, MW-emitting population of these electrons are found to have much more complex spatial and energy distribution. On the top right I’m introducing some of these interesting studies. These papers use data from Owens Valley Solar Array, or its upgraded Expanded Owens Valley Solar Array, EOVSA, and its dynamic imaging spectroscopy analysis technique, which has been a game changer for coronal diagnostics of flare accelerated electrons. This talk is about the M-class flare that was observed on 2017 September 9, a day before the famous September 10 X8.2 flare. On the bottom right I’m showing the sample EOVSA multi-frequency image contours on top of the </a:t>
            </a:r>
            <a:r>
              <a:rPr lang="en-US" sz="1200" kern="1200" dirty="0" err="1" smtClean="0">
                <a:solidFill>
                  <a:schemeClr val="tx1"/>
                </a:solidFill>
                <a:effectLst/>
                <a:latin typeface="+mn-lt"/>
                <a:ea typeface="+mn-ea"/>
                <a:cs typeface="+mn-cs"/>
              </a:rPr>
              <a:t>Nobeyama</a:t>
            </a:r>
            <a:r>
              <a:rPr lang="en-US" sz="1200" kern="1200" dirty="0" smtClean="0">
                <a:solidFill>
                  <a:schemeClr val="tx1"/>
                </a:solidFill>
                <a:effectLst/>
                <a:latin typeface="+mn-lt"/>
                <a:ea typeface="+mn-ea"/>
                <a:cs typeface="+mn-cs"/>
              </a:rPr>
              <a:t> Radio Heliograph single frequency image. You can see that EOVSA sources can reveal that the source size increases significantly as you go higher up in the corona.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0956FC-74EC-4934-8B09-A60142351CAB}" type="slidenum">
              <a:rPr lang="en-US" smtClean="0"/>
              <a:t>2</a:t>
            </a:fld>
            <a:endParaRPr lang="en-US"/>
          </a:p>
        </p:txBody>
      </p:sp>
    </p:spTree>
    <p:extLst>
      <p:ext uri="{BB962C8B-B14F-4D97-AF65-F5344CB8AC3E}">
        <p14:creationId xmlns:p14="http://schemas.microsoft.com/office/powerpoint/2010/main" val="14361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show the composite movie of EOVSA multi-frequency MW source contours, RHESSI HXR contours, on top of two AIA background image. You can see that low-energy HXR sources nicely follow the AIA 131 sources. The high-energy HXR sources are generally co-spatial with high-frequency MW sources, showing the existence of </a:t>
            </a:r>
            <a:r>
              <a:rPr lang="en-US" sz="1200" kern="1200" dirty="0" err="1" smtClean="0">
                <a:solidFill>
                  <a:schemeClr val="tx1"/>
                </a:solidFill>
                <a:effectLst/>
                <a:latin typeface="+mn-lt"/>
                <a:ea typeface="+mn-ea"/>
                <a:cs typeface="+mn-cs"/>
              </a:rPr>
              <a:t>nonthermal</a:t>
            </a:r>
            <a:r>
              <a:rPr lang="en-US" sz="1200" kern="1200" dirty="0" smtClean="0">
                <a:solidFill>
                  <a:schemeClr val="tx1"/>
                </a:solidFill>
                <a:effectLst/>
                <a:latin typeface="+mn-lt"/>
                <a:ea typeface="+mn-ea"/>
                <a:cs typeface="+mn-cs"/>
              </a:rPr>
              <a:t> electrons low in the solar atmosphere. The low-frequency MW sources form a sort of a strand from these low-height source toward the greater height, seemingly following a loop.</a:t>
            </a:r>
          </a:p>
          <a:p>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3</a:t>
            </a:fld>
            <a:endParaRPr lang="en-US"/>
          </a:p>
        </p:txBody>
      </p:sp>
    </p:spTree>
    <p:extLst>
      <p:ext uri="{BB962C8B-B14F-4D97-AF65-F5344CB8AC3E}">
        <p14:creationId xmlns:p14="http://schemas.microsoft.com/office/powerpoint/2010/main" val="322096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pick our time of interest, where MW flux growth is evidently more pronounced than that of HXR in the time profile on the right. From the look of the images in the middle, the strand of multi-frequency MW sources seem a bit off from the axis of HXR low-energy source forming a loop, so we suspect that the loop containing MW strand is the loop larger than HXR loop, like the picture shown on the left.</a:t>
            </a:r>
          </a:p>
          <a:p>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4</a:t>
            </a:fld>
            <a:endParaRPr lang="en-US"/>
          </a:p>
        </p:txBody>
      </p:sp>
    </p:spTree>
    <p:extLst>
      <p:ext uri="{BB962C8B-B14F-4D97-AF65-F5344CB8AC3E}">
        <p14:creationId xmlns:p14="http://schemas.microsoft.com/office/powerpoint/2010/main" val="293209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Now we’re going to show the results of MW dynamic imaging spectroscopy. Basically, each spatially-resolved spectrum in the image is forward-fit with a numerical fast </a:t>
            </a:r>
            <a:r>
              <a:rPr lang="en-US" sz="1200" kern="1200" dirty="0" err="1" smtClean="0">
                <a:solidFill>
                  <a:schemeClr val="tx1"/>
                </a:solidFill>
                <a:effectLst/>
                <a:latin typeface="+mn-lt"/>
                <a:ea typeface="+mn-ea"/>
                <a:cs typeface="+mn-cs"/>
              </a:rPr>
              <a:t>gyrosynchrotron</a:t>
            </a:r>
            <a:r>
              <a:rPr lang="en-US" sz="1200" kern="1200" dirty="0" smtClean="0">
                <a:solidFill>
                  <a:schemeClr val="tx1"/>
                </a:solidFill>
                <a:effectLst/>
                <a:latin typeface="+mn-lt"/>
                <a:ea typeface="+mn-ea"/>
                <a:cs typeface="+mn-cs"/>
              </a:rPr>
              <a:t> code developed by Fleishman &amp; </a:t>
            </a:r>
            <a:r>
              <a:rPr lang="en-US" sz="1200" kern="1200" dirty="0" err="1" smtClean="0">
                <a:solidFill>
                  <a:schemeClr val="tx1"/>
                </a:solidFill>
                <a:effectLst/>
                <a:latin typeface="+mn-lt"/>
                <a:ea typeface="+mn-ea"/>
                <a:cs typeface="+mn-cs"/>
              </a:rPr>
              <a:t>Kuznetsov</a:t>
            </a:r>
            <a:r>
              <a:rPr lang="en-US" sz="1200" kern="1200" dirty="0" smtClean="0">
                <a:solidFill>
                  <a:schemeClr val="tx1"/>
                </a:solidFill>
                <a:effectLst/>
                <a:latin typeface="+mn-lt"/>
                <a:ea typeface="+mn-ea"/>
                <a:cs typeface="+mn-cs"/>
              </a:rPr>
              <a:t> in 2010. We make some assumptions in order to increase the efficiency of running a software for many time frames and pixels at the same time. On the right you’re seeing a movie of various coronal parameters within 50 % contours of 30 different frequency images. I’ll talk about where to focus in the next slide. On the bottom left is the sample of good fit that was accepted for further quantitative analysis.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0956FC-74EC-4934-8B09-A60142351CAB}" type="slidenum">
              <a:rPr lang="en-US" smtClean="0"/>
              <a:t>5</a:t>
            </a:fld>
            <a:endParaRPr lang="en-US"/>
          </a:p>
        </p:txBody>
      </p:sp>
    </p:spTree>
    <p:extLst>
      <p:ext uri="{BB962C8B-B14F-4D97-AF65-F5344CB8AC3E}">
        <p14:creationId xmlns:p14="http://schemas.microsoft.com/office/powerpoint/2010/main" val="352253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here is the result that focused on the small region within the coronal source. The small region is the red square seen in the bottom row of the movie snapshot. The region was chosen based on the low chi2 value. If you look at the right plot, you can see the trend of each coronal parameter from this region. The highlights of this trend is that, as you can see in panel (d), the spectral index of electron energy distribution significantly hardens, from about 14 to 5.4. All other parameters generally stays constant. On the top left we’re actually showing the spectral evolution from the central pixel of this square region, and you can see that the flux density rises significantly and even more so in optically-thin frequency region. This is expected when magnetic field and </a:t>
            </a:r>
            <a:r>
              <a:rPr lang="en-US" sz="1200" kern="1200" dirty="0" err="1" smtClean="0">
                <a:solidFill>
                  <a:schemeClr val="tx1"/>
                </a:solidFill>
                <a:effectLst/>
                <a:latin typeface="+mn-lt"/>
                <a:ea typeface="+mn-ea"/>
                <a:cs typeface="+mn-cs"/>
              </a:rPr>
              <a:t>nonthermal</a:t>
            </a:r>
            <a:r>
              <a:rPr lang="en-US" sz="1200" kern="1200" dirty="0" smtClean="0">
                <a:solidFill>
                  <a:schemeClr val="tx1"/>
                </a:solidFill>
                <a:effectLst/>
                <a:latin typeface="+mn-lt"/>
                <a:ea typeface="+mn-ea"/>
                <a:cs typeface="+mn-cs"/>
              </a:rPr>
              <a:t> electron density stays the same while the spectral index of energy distribution significantly hardens. This is in line with our first picture where our MW source is the loop through which the accelerated electrons are being transported. If, say, this MW source was in particle acceleration region, we would expect to see some change in magnetic field or </a:t>
            </a:r>
            <a:r>
              <a:rPr lang="en-US" sz="1200" kern="1200" dirty="0" err="1" smtClean="0">
                <a:solidFill>
                  <a:schemeClr val="tx1"/>
                </a:solidFill>
                <a:effectLst/>
                <a:latin typeface="+mn-lt"/>
                <a:ea typeface="+mn-ea"/>
                <a:cs typeface="+mn-cs"/>
              </a:rPr>
              <a:t>nonthermal</a:t>
            </a:r>
            <a:r>
              <a:rPr lang="en-US" sz="1200" kern="1200" dirty="0" smtClean="0">
                <a:solidFill>
                  <a:schemeClr val="tx1"/>
                </a:solidFill>
                <a:effectLst/>
                <a:latin typeface="+mn-lt"/>
                <a:ea typeface="+mn-ea"/>
                <a:cs typeface="+mn-cs"/>
              </a:rPr>
              <a:t> density as the energy conversion takes place in the acceleration region. </a:t>
            </a:r>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6</a:t>
            </a:fld>
            <a:endParaRPr lang="en-US"/>
          </a:p>
        </p:txBody>
      </p:sp>
    </p:spTree>
    <p:extLst>
      <p:ext uri="{BB962C8B-B14F-4D97-AF65-F5344CB8AC3E}">
        <p14:creationId xmlns:p14="http://schemas.microsoft.com/office/powerpoint/2010/main" val="113234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look at the results in previous slide more closely, you will find that there is a time period where the spectral index derived from MW analysis shows sustained hardening while the HXR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shows almost no signal of electron precipitation. That is time t2 to t3. We tried to comprehend this sustained hardening from MW analysis by using a simple model of electron transport by Melrose and Brown. On the right you see the results. Panel (a) shows the obvious increase of number of electrons over time, and panel (c) does recreate that, and this is the model with the assumption of continuous injection of accelerated electrons into flare loop. Therefore, we’re seeing that there was a continuous injection of electrons in the corona even when there was decreased precipitation seen in HXR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When it comes to the discussion of why this MW spectral index trend is so much more pronounced than HXR spectral index, as you can see in blue curved on panel (d) on bottom left, we project that this </a:t>
            </a:r>
            <a:r>
              <a:rPr lang="en-US" sz="1200" kern="1200" dirty="0" err="1" smtClean="0">
                <a:solidFill>
                  <a:schemeClr val="tx1"/>
                </a:solidFill>
                <a:effectLst/>
                <a:latin typeface="+mn-lt"/>
                <a:ea typeface="+mn-ea"/>
                <a:cs typeface="+mn-cs"/>
              </a:rPr>
              <a:t>nonthermal</a:t>
            </a:r>
            <a:r>
              <a:rPr lang="en-US" sz="1200" kern="1200" dirty="0" smtClean="0">
                <a:solidFill>
                  <a:schemeClr val="tx1"/>
                </a:solidFill>
                <a:effectLst/>
                <a:latin typeface="+mn-lt"/>
                <a:ea typeface="+mn-ea"/>
                <a:cs typeface="+mn-cs"/>
              </a:rPr>
              <a:t> electron population had a double power-law shape, where the low-energy index responsible for HXR emission didn’t change much while the high-energy index responsible for MW emission underwent much more pronounced hardening.</a:t>
            </a:r>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7</a:t>
            </a:fld>
            <a:endParaRPr lang="en-US"/>
          </a:p>
        </p:txBody>
      </p:sp>
    </p:spTree>
    <p:extLst>
      <p:ext uri="{BB962C8B-B14F-4D97-AF65-F5344CB8AC3E}">
        <p14:creationId xmlns:p14="http://schemas.microsoft.com/office/powerpoint/2010/main" val="429055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last slide, I’m showing the evolution of total energy of electrons contained in the lowest frequency MW source. On the left is the total instantaneous energy contained in the coronal source over time, for electrons having energy higher than 70 </a:t>
            </a:r>
            <a:r>
              <a:rPr lang="en-US" sz="1200" kern="1200" dirty="0" err="1" smtClean="0">
                <a:solidFill>
                  <a:schemeClr val="tx1"/>
                </a:solidFill>
                <a:effectLst/>
                <a:latin typeface="+mn-lt"/>
                <a:ea typeface="+mn-ea"/>
                <a:cs typeface="+mn-cs"/>
              </a:rPr>
              <a:t>keV</a:t>
            </a:r>
            <a:r>
              <a:rPr lang="en-US" sz="1200" kern="1200" dirty="0" smtClean="0">
                <a:solidFill>
                  <a:schemeClr val="tx1"/>
                </a:solidFill>
                <a:effectLst/>
                <a:latin typeface="+mn-lt"/>
                <a:ea typeface="+mn-ea"/>
                <a:cs typeface="+mn-cs"/>
              </a:rPr>
              <a:t>. This 70 </a:t>
            </a:r>
            <a:r>
              <a:rPr lang="en-US" sz="1200" kern="1200" dirty="0" err="1" smtClean="0">
                <a:solidFill>
                  <a:schemeClr val="tx1"/>
                </a:solidFill>
                <a:effectLst/>
                <a:latin typeface="+mn-lt"/>
                <a:ea typeface="+mn-ea"/>
                <a:cs typeface="+mn-cs"/>
              </a:rPr>
              <a:t>keV</a:t>
            </a:r>
            <a:r>
              <a:rPr lang="en-US" sz="1200" kern="1200" dirty="0" smtClean="0">
                <a:solidFill>
                  <a:schemeClr val="tx1"/>
                </a:solidFill>
                <a:effectLst/>
                <a:latin typeface="+mn-lt"/>
                <a:ea typeface="+mn-ea"/>
                <a:cs typeface="+mn-cs"/>
              </a:rPr>
              <a:t> is somewhat arbitrary and comes from my previous argument about double power-law population. From t2 to t3 the increase in this total energy is about 3 orders of magnitude, which is significant. On the right I show the total energy flux of electrons emitting in HXR, and it is evidently in the opposite trend than that of MW on the left. </a:t>
            </a:r>
          </a:p>
          <a:p>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8</a:t>
            </a:fld>
            <a:endParaRPr lang="en-US"/>
          </a:p>
        </p:txBody>
      </p:sp>
    </p:spTree>
    <p:extLst>
      <p:ext uri="{BB962C8B-B14F-4D97-AF65-F5344CB8AC3E}">
        <p14:creationId xmlns:p14="http://schemas.microsoft.com/office/powerpoint/2010/main" val="227864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Overall, in conclusion we find that </a:t>
            </a:r>
            <a:r>
              <a:rPr lang="en-US" dirty="0" smtClean="0"/>
              <a:t>The high-energy portion of the </a:t>
            </a:r>
            <a:r>
              <a:rPr lang="en-US" dirty="0" err="1" smtClean="0"/>
              <a:t>nonthermal</a:t>
            </a:r>
            <a:r>
              <a:rPr lang="en-US" dirty="0" smtClean="0"/>
              <a:t> electron distribution, responsible for the MW emission, displays a much stronger hardening than the low-energy portion, responsible for the HXR emission for this flare. This is consistent with a single electron population evolving according to a simplified trap-plus-precipitation model with sustained injection/acceleration of </a:t>
            </a:r>
            <a:r>
              <a:rPr lang="en-US" dirty="0" err="1" smtClean="0"/>
              <a:t>nonthermal</a:t>
            </a:r>
            <a:r>
              <a:rPr lang="en-US" dirty="0" smtClean="0"/>
              <a:t> electrons in the corona. Based on this picture we find a significant increase of several orders of magnitude in the total instantaneous energy of &gt;70 </a:t>
            </a:r>
            <a:r>
              <a:rPr lang="en-US" dirty="0" err="1" smtClean="0"/>
              <a:t>keV</a:t>
            </a:r>
            <a:r>
              <a:rPr lang="en-US" dirty="0" smtClean="0"/>
              <a:t> electrons contained in a coronal volume enclosed by the 3.4 GHz MW source. </a:t>
            </a:r>
            <a:r>
              <a:rPr lang="en-US" sz="1200" kern="1200" dirty="0" smtClean="0">
                <a:solidFill>
                  <a:schemeClr val="tx1"/>
                </a:solidFill>
                <a:effectLst/>
                <a:latin typeface="+mn-lt"/>
                <a:ea typeface="+mn-ea"/>
                <a:cs typeface="+mn-cs"/>
              </a:rPr>
              <a:t>Thank you for your attention, and please feel free to give us comments toward the conference and on May 6. This study has been accepted to Frontiers in Astronomy and Space Sciences.</a:t>
            </a:r>
            <a:r>
              <a:rPr lang="en-US" sz="1200" kern="1200" baseline="0" dirty="0" smtClean="0">
                <a:solidFill>
                  <a:schemeClr val="tx1"/>
                </a:solidFill>
                <a:effectLst/>
                <a:latin typeface="+mn-lt"/>
                <a:ea typeface="+mn-ea"/>
                <a:cs typeface="+mn-cs"/>
              </a:rPr>
              <a:t> The paper is up on </a:t>
            </a:r>
            <a:r>
              <a:rPr lang="en-US" sz="1200" kern="1200" baseline="0" dirty="0" err="1" smtClean="0">
                <a:solidFill>
                  <a:schemeClr val="tx1"/>
                </a:solidFill>
                <a:effectLst/>
                <a:latin typeface="+mn-lt"/>
                <a:ea typeface="+mn-ea"/>
                <a:cs typeface="+mn-cs"/>
              </a:rPr>
              <a:t>ArXiv</a:t>
            </a:r>
            <a:r>
              <a:rPr lang="en-US" sz="1200" kern="1200" baseline="0" dirty="0" smtClean="0">
                <a:solidFill>
                  <a:schemeClr val="tx1"/>
                </a:solidFill>
                <a:effectLst/>
                <a:latin typeface="+mn-lt"/>
                <a:ea typeface="+mn-ea"/>
                <a:cs typeface="+mn-cs"/>
              </a:rPr>
              <a:t> already, so if you would like more details please check out the paper as well.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0956FC-74EC-4934-8B09-A60142351CAB}" type="slidenum">
              <a:rPr lang="en-US" smtClean="0"/>
              <a:t>9</a:t>
            </a:fld>
            <a:endParaRPr lang="en-US"/>
          </a:p>
        </p:txBody>
      </p:sp>
    </p:spTree>
    <p:extLst>
      <p:ext uri="{BB962C8B-B14F-4D97-AF65-F5344CB8AC3E}">
        <p14:creationId xmlns:p14="http://schemas.microsoft.com/office/powerpoint/2010/main" val="43737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96451C-B1EF-4BED-8085-9F1C917D29C9}"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68555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6451C-B1EF-4BED-8085-9F1C917D29C9}"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90611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6451C-B1EF-4BED-8085-9F1C917D29C9}"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28962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6451C-B1EF-4BED-8085-9F1C917D29C9}"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47737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96451C-B1EF-4BED-8085-9F1C917D29C9}"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1482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96451C-B1EF-4BED-8085-9F1C917D29C9}"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278647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96451C-B1EF-4BED-8085-9F1C917D29C9}"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281961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96451C-B1EF-4BED-8085-9F1C917D29C9}" type="datetimeFigureOut">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332140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6451C-B1EF-4BED-8085-9F1C917D29C9}" type="datetimeFigureOut">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332559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96451C-B1EF-4BED-8085-9F1C917D29C9}"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2300237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96451C-B1EF-4BED-8085-9F1C917D29C9}"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D24C5-85C6-4013-8AD6-91306AA42271}" type="slidenum">
              <a:rPr lang="en-US" smtClean="0"/>
              <a:t>‹#›</a:t>
            </a:fld>
            <a:endParaRPr lang="en-US"/>
          </a:p>
        </p:txBody>
      </p:sp>
    </p:spTree>
    <p:extLst>
      <p:ext uri="{BB962C8B-B14F-4D97-AF65-F5344CB8AC3E}">
        <p14:creationId xmlns:p14="http://schemas.microsoft.com/office/powerpoint/2010/main" val="160848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6451C-B1EF-4BED-8085-9F1C917D29C9}" type="datetimeFigureOut">
              <a:rPr lang="en-US" smtClean="0"/>
              <a:t>4/29/2020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D24C5-85C6-4013-8AD6-91306AA42271}" type="slidenum">
              <a:rPr lang="en-US" smtClean="0"/>
              <a:t>‹#›</a:t>
            </a:fld>
            <a:endParaRPr lang="en-US"/>
          </a:p>
        </p:txBody>
      </p:sp>
    </p:spTree>
    <p:extLst>
      <p:ext uri="{BB962C8B-B14F-4D97-AF65-F5344CB8AC3E}">
        <p14:creationId xmlns:p14="http://schemas.microsoft.com/office/powerpoint/2010/main" val="968640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arxiv.org/abs/2004.1315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2004.13155"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4.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gif"/><Relationship Id="rId5" Type="http://schemas.openxmlformats.org/officeDocument/2006/relationships/image" Target="../media/image7.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7.m4a"/><Relationship Id="rId7" Type="http://schemas.openxmlformats.org/officeDocument/2006/relationships/image" Target="../media/image9.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5.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audio" Target="../media/media7.m4a"/><Relationship Id="rId9" Type="http://schemas.openxmlformats.org/officeDocument/2006/relationships/image" Target="../media/image10.t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3.tif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tif"/><Relationship Id="rId5" Type="http://schemas.openxmlformats.org/officeDocument/2006/relationships/image" Target="../media/image11.tiff"/><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tif"/><Relationship Id="rId5" Type="http://schemas.openxmlformats.org/officeDocument/2006/relationships/image" Target="../media/image14.tif"/><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2.m4a"/><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hyperlink" Target="https://arxiv.org/abs/2004.1315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a:t>Evolution of Flare-accelerated Electrons</a:t>
            </a:r>
            <a:br>
              <a:rPr lang="en-US" sz="4000" b="1" dirty="0"/>
            </a:br>
            <a:r>
              <a:rPr lang="en-US" sz="4000" b="1" dirty="0"/>
              <a:t>Quantified by Spatially Resolved Analysis</a:t>
            </a:r>
            <a:endParaRPr lang="en-US" sz="4000" dirty="0"/>
          </a:p>
        </p:txBody>
      </p:sp>
      <p:sp>
        <p:nvSpPr>
          <p:cNvPr id="3" name="Subtitle 2"/>
          <p:cNvSpPr>
            <a:spLocks noGrp="1"/>
          </p:cNvSpPr>
          <p:nvPr>
            <p:ph type="subTitle" idx="1"/>
          </p:nvPr>
        </p:nvSpPr>
        <p:spPr/>
        <p:txBody>
          <a:bodyPr>
            <a:noAutofit/>
          </a:bodyPr>
          <a:lstStyle/>
          <a:p>
            <a:r>
              <a:rPr lang="nn-NO" sz="1800" b="1" dirty="0"/>
              <a:t>Natsuha </a:t>
            </a:r>
            <a:r>
              <a:rPr lang="nn-NO" sz="1800" b="1" dirty="0" smtClean="0"/>
              <a:t>Kuroda</a:t>
            </a:r>
            <a:r>
              <a:rPr lang="nn-NO" sz="1800" baseline="30000" dirty="0" smtClean="0"/>
              <a:t>1,2</a:t>
            </a:r>
            <a:r>
              <a:rPr lang="nn-NO" sz="1800" b="1" dirty="0"/>
              <a:t>, Gregory D. </a:t>
            </a:r>
            <a:r>
              <a:rPr lang="nn-NO" sz="1800" b="1" dirty="0" smtClean="0"/>
              <a:t>Fleishman</a:t>
            </a:r>
            <a:r>
              <a:rPr lang="nn-NO" sz="1800" baseline="30000" dirty="0" smtClean="0"/>
              <a:t>3</a:t>
            </a:r>
            <a:r>
              <a:rPr lang="nn-NO" sz="1800" b="1" dirty="0"/>
              <a:t>, Dale E. </a:t>
            </a:r>
            <a:r>
              <a:rPr lang="nn-NO" sz="1800" b="1" dirty="0" smtClean="0"/>
              <a:t>Gary</a:t>
            </a:r>
            <a:r>
              <a:rPr lang="nn-NO" sz="1800" baseline="30000" dirty="0" smtClean="0"/>
              <a:t>3</a:t>
            </a:r>
            <a:r>
              <a:rPr lang="nn-NO" sz="1800" b="1" dirty="0"/>
              <a:t>, Gelu M. </a:t>
            </a:r>
            <a:r>
              <a:rPr lang="nn-NO" sz="1800" b="1" dirty="0" smtClean="0"/>
              <a:t>Nita</a:t>
            </a:r>
            <a:r>
              <a:rPr lang="nn-NO" sz="1800" baseline="30000" dirty="0" smtClean="0"/>
              <a:t>3</a:t>
            </a:r>
            <a:r>
              <a:rPr lang="nn-NO" sz="1800" b="1" dirty="0" smtClean="0"/>
              <a:t>, </a:t>
            </a:r>
            <a:r>
              <a:rPr lang="de-DE" sz="1800" b="1" dirty="0" smtClean="0"/>
              <a:t>Bin Chen</a:t>
            </a:r>
            <a:r>
              <a:rPr lang="de-DE" sz="1800" baseline="30000" dirty="0" smtClean="0"/>
              <a:t>3</a:t>
            </a:r>
            <a:r>
              <a:rPr lang="de-DE" sz="1800" b="1" dirty="0"/>
              <a:t>, Sijie </a:t>
            </a:r>
            <a:r>
              <a:rPr lang="de-DE" sz="1800" b="1" dirty="0" smtClean="0"/>
              <a:t>Yu</a:t>
            </a:r>
            <a:r>
              <a:rPr lang="de-DE" sz="1800" baseline="30000" dirty="0" smtClean="0"/>
              <a:t>3</a:t>
            </a:r>
            <a:endParaRPr lang="de-DE" sz="1800" baseline="30000" dirty="0"/>
          </a:p>
          <a:p>
            <a:r>
              <a:rPr lang="en-US" sz="1400" baseline="30000" dirty="0"/>
              <a:t>1</a:t>
            </a:r>
            <a:r>
              <a:rPr lang="en-US" sz="1400" dirty="0"/>
              <a:t>University Corporation for Atmospheric Research, Boulder, CO</a:t>
            </a:r>
          </a:p>
          <a:p>
            <a:r>
              <a:rPr lang="en-US" sz="1400" baseline="30000" dirty="0"/>
              <a:t>2</a:t>
            </a:r>
            <a:r>
              <a:rPr lang="en-US" sz="1400" dirty="0"/>
              <a:t>Naval Research Laboratory, Washington DC</a:t>
            </a:r>
          </a:p>
          <a:p>
            <a:r>
              <a:rPr lang="en-US" sz="1400" baseline="30000" dirty="0"/>
              <a:t>3</a:t>
            </a:r>
            <a:r>
              <a:rPr lang="en-US" sz="1400" dirty="0"/>
              <a:t>New Jersey Institute of Technology, Newark, New Jersey</a:t>
            </a:r>
          </a:p>
          <a:p>
            <a:r>
              <a:rPr lang="en-US" sz="1400" dirty="0"/>
              <a:t>Correspondence*:</a:t>
            </a:r>
          </a:p>
          <a:p>
            <a:r>
              <a:rPr lang="en-US" sz="1400" dirty="0"/>
              <a:t>Natsuha Kuroda</a:t>
            </a:r>
          </a:p>
          <a:p>
            <a:r>
              <a:rPr lang="en-US" sz="1400" dirty="0"/>
              <a:t>nkuroda@ucar.edu</a:t>
            </a:r>
            <a:endParaRPr lang="en-US" sz="1800" dirty="0"/>
          </a:p>
        </p:txBody>
      </p:sp>
      <p:pic>
        <p:nvPicPr>
          <p:cNvPr id="9"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10" name="TextBox 9"/>
          <p:cNvSpPr txBox="1"/>
          <p:nvPr/>
        </p:nvSpPr>
        <p:spPr>
          <a:xfrm>
            <a:off x="3103418" y="415636"/>
            <a:ext cx="5532582" cy="923330"/>
          </a:xfrm>
          <a:prstGeom prst="rect">
            <a:avLst/>
          </a:prstGeom>
          <a:noFill/>
          <a:ln>
            <a:solidFill>
              <a:srgbClr val="FF0000"/>
            </a:solidFill>
          </a:ln>
        </p:spPr>
        <p:txBody>
          <a:bodyPr wrap="square" rtlCol="0">
            <a:spAutoFit/>
          </a:bodyPr>
          <a:lstStyle/>
          <a:p>
            <a:r>
              <a:rPr lang="en-US" b="1" dirty="0" smtClean="0">
                <a:solidFill>
                  <a:srgbClr val="FF0000"/>
                </a:solidFill>
              </a:rPr>
              <a:t>Please play in slide show mode or click on audio in the middle of the slide to hear the oral presentation. The script of my presentation is in the slide notes as well.</a:t>
            </a:r>
            <a:endParaRPr lang="en-US" b="1" dirty="0">
              <a:solidFill>
                <a:srgbClr val="FF0000"/>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2874" y="6303264"/>
            <a:ext cx="1929125" cy="51054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8874" y="6185859"/>
            <a:ext cx="1524000" cy="627945"/>
          </a:xfrm>
          <a:prstGeom prst="rect">
            <a:avLst/>
          </a:prstGeom>
        </p:spPr>
      </p:pic>
      <p:sp>
        <p:nvSpPr>
          <p:cNvPr id="11" name="TextBox 10"/>
          <p:cNvSpPr txBox="1"/>
          <p:nvPr/>
        </p:nvSpPr>
        <p:spPr>
          <a:xfrm>
            <a:off x="1393757" y="6077634"/>
            <a:ext cx="6996386" cy="646331"/>
          </a:xfrm>
          <a:prstGeom prst="rect">
            <a:avLst/>
          </a:prstGeom>
          <a:noFill/>
          <a:ln>
            <a:solidFill>
              <a:schemeClr val="accent1"/>
            </a:solidFill>
          </a:ln>
        </p:spPr>
        <p:txBody>
          <a:bodyPr wrap="square" rtlCol="0">
            <a:spAutoFit/>
          </a:bodyPr>
          <a:lstStyle/>
          <a:p>
            <a:pPr algn="ctr"/>
            <a:r>
              <a:rPr lang="en-US" dirty="0" smtClean="0"/>
              <a:t>Accepted to Frontiers in Astronomy and </a:t>
            </a:r>
            <a:r>
              <a:rPr lang="en-US" dirty="0"/>
              <a:t>Space Sciences: </a:t>
            </a:r>
            <a:r>
              <a:rPr lang="en-US" dirty="0">
                <a:hlinkClick r:id="rId9"/>
              </a:rPr>
              <a:t>https://</a:t>
            </a:r>
            <a:r>
              <a:rPr lang="en-US" dirty="0" smtClean="0">
                <a:hlinkClick r:id="rId9"/>
              </a:rPr>
              <a:t>arxiv.org/abs/2004.13155</a:t>
            </a:r>
            <a:endParaRPr lang="en-US" dirty="0" smtClean="0"/>
          </a:p>
        </p:txBody>
      </p:sp>
    </p:spTree>
    <p:extLst>
      <p:ext uri="{BB962C8B-B14F-4D97-AF65-F5344CB8AC3E}">
        <p14:creationId xmlns:p14="http://schemas.microsoft.com/office/powerpoint/2010/main" val="250315093"/>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Autofit/>
          </a:bodyPr>
          <a:lstStyle/>
          <a:p>
            <a:r>
              <a:rPr lang="en-US" sz="1200" dirty="0"/>
              <a:t>Fleishman, G. D., Gary, D. E., Chen, B., Kuroda, N., Yu, S., and Nita, G. M. (2020). Decay of </a:t>
            </a:r>
            <a:r>
              <a:rPr lang="en-US" sz="1200" dirty="0" smtClean="0"/>
              <a:t>the </a:t>
            </a:r>
            <a:r>
              <a:rPr lang="en-US" sz="1200" dirty="0"/>
              <a:t>coronal magnetic field can release sufficient energy to power a solar flare. Science 367, </a:t>
            </a:r>
            <a:r>
              <a:rPr lang="en-US" sz="1200" dirty="0" smtClean="0"/>
              <a:t>278–280.doi:10.1126/science.aax6874</a:t>
            </a:r>
          </a:p>
          <a:p>
            <a:r>
              <a:rPr lang="en-US" sz="1200" dirty="0" err="1" smtClean="0"/>
              <a:t>Glesener</a:t>
            </a:r>
            <a:r>
              <a:rPr lang="en-US" sz="1200" dirty="0"/>
              <a:t>, L. and Fleishman, G. D. (2018). Electron Acceleration and Jet-facilitated Escape in an M-class Solar Flare on 2002 August 19. The Astrophysical Journal 867, 84. doi:10.3847/1538-4357/</a:t>
            </a:r>
            <a:r>
              <a:rPr lang="en-US" sz="1200" dirty="0" err="1"/>
              <a:t>aacefe</a:t>
            </a:r>
            <a:endParaRPr lang="en-US" sz="1200" dirty="0"/>
          </a:p>
          <a:p>
            <a:r>
              <a:rPr lang="en-US" sz="1200" dirty="0"/>
              <a:t>Kuroda, N., Gary, D. E., Wang, H., Fleishman, G. D., Nita, G. M., and Jing, J. (2018). Three-dimensional Forward-fit Modeling of the Hard X-Ray and Microwave Emissions of the 2015 June 22 M6.5 Flare. The Astrophysical Journal 852, 32. doi:10.3847/1538-4357/aa9d98</a:t>
            </a:r>
          </a:p>
          <a:p>
            <a:r>
              <a:rPr lang="en-US" sz="1200" dirty="0"/>
              <a:t>Fleishman, G. D., Nita, G. M., and Gary, D. E. (2017). A Large-scale Plume in an X-class Solar Flare. The Astrophysical Journal 845, 135. doi:10.3847/1538-4357/aa81d4 Fleishman, G. D., Nita, G. M., </a:t>
            </a:r>
            <a:r>
              <a:rPr lang="en-US" sz="1200" dirty="0" err="1"/>
              <a:t>Kontar</a:t>
            </a:r>
            <a:r>
              <a:rPr lang="en-US" sz="1200" dirty="0"/>
              <a:t>, E. P., and Gary, D. E. (2016a). Narrowband </a:t>
            </a:r>
            <a:r>
              <a:rPr lang="en-US" sz="1200" dirty="0" err="1"/>
              <a:t>Gyrosynchrotron</a:t>
            </a:r>
            <a:r>
              <a:rPr lang="en-US" sz="1200" dirty="0"/>
              <a:t> Bursts: Probing Electron Acceleration in Solar Flares. The Astrophysical Journal 826, 38. doi:10.3847/0004-637X/826/1/38</a:t>
            </a:r>
          </a:p>
          <a:p>
            <a:r>
              <a:rPr lang="en-US" sz="1200" dirty="0"/>
              <a:t>Fleishman, G. D., Nita, G. M., Kuroda, N., </a:t>
            </a:r>
            <a:r>
              <a:rPr lang="en-US" sz="1200" dirty="0" err="1"/>
              <a:t>Jia</a:t>
            </a:r>
            <a:r>
              <a:rPr lang="en-US" sz="1200" dirty="0"/>
              <a:t>, S., Tong, K., Wen, R. R., et al. (2018b). Revealing the Evolution of Non-thermal Electrons in Solar Flares Using 3D Modeling. The Astrophysical Journal 859, 17. </a:t>
            </a:r>
            <a:r>
              <a:rPr lang="en-US" sz="1200" dirty="0" smtClean="0"/>
              <a:t>doi:10.3847/1538-4357/aabae9</a:t>
            </a:r>
          </a:p>
          <a:p>
            <a:r>
              <a:rPr lang="en-US" sz="1200" dirty="0"/>
              <a:t>Fleishman, G. D., Nita, G. M., </a:t>
            </a:r>
            <a:r>
              <a:rPr lang="en-US" sz="1200" dirty="0" err="1"/>
              <a:t>Kontar</a:t>
            </a:r>
            <a:r>
              <a:rPr lang="en-US" sz="1200" dirty="0"/>
              <a:t>, E. P., and Gary, D. E. (</a:t>
            </a:r>
            <a:r>
              <a:rPr lang="en-US" sz="1200" dirty="0" smtClean="0"/>
              <a:t>2016). </a:t>
            </a:r>
            <a:r>
              <a:rPr lang="en-US" sz="1200" dirty="0"/>
              <a:t>Narrowband </a:t>
            </a:r>
            <a:r>
              <a:rPr lang="en-US" sz="1200" dirty="0" err="1" smtClean="0"/>
              <a:t>Gyrosynchrotron</a:t>
            </a:r>
            <a:r>
              <a:rPr lang="en-US" sz="1200" dirty="0" smtClean="0"/>
              <a:t> </a:t>
            </a:r>
            <a:r>
              <a:rPr lang="en-US" sz="1200" dirty="0"/>
              <a:t>Bursts: Probing Electron Acceleration in Solar Flares. The Astrophysical Journal 826, 38. </a:t>
            </a:r>
            <a:r>
              <a:rPr lang="en-US" sz="1200" dirty="0" smtClean="0"/>
              <a:t>doi:10.3847/551 </a:t>
            </a:r>
            <a:r>
              <a:rPr lang="en-US" sz="1200" dirty="0"/>
              <a:t>0004-637X/826/1/38</a:t>
            </a:r>
          </a:p>
          <a:p>
            <a:r>
              <a:rPr lang="en-US" sz="1200" dirty="0"/>
              <a:t>Fleishman, G. D., </a:t>
            </a:r>
            <a:r>
              <a:rPr lang="en-US" sz="1200" dirty="0" err="1"/>
              <a:t>Kontar</a:t>
            </a:r>
            <a:r>
              <a:rPr lang="en-US" sz="1200" dirty="0"/>
              <a:t>, E. P., Nita, G. M., and Gary, D. E. (2013). Probing Dynamics of </a:t>
            </a:r>
            <a:r>
              <a:rPr lang="en-US" sz="1200" dirty="0" smtClean="0"/>
              <a:t>Electron </a:t>
            </a:r>
            <a:r>
              <a:rPr lang="en-US" sz="1200" dirty="0"/>
              <a:t>Acceleration with Radio and X-Ray Spectroscopy, Imaging, and Timing in the 2002 April 11 Solar </a:t>
            </a:r>
            <a:r>
              <a:rPr lang="en-US" sz="1200" dirty="0" smtClean="0"/>
              <a:t>Flare. </a:t>
            </a:r>
            <a:r>
              <a:rPr lang="en-US" sz="1200" dirty="0"/>
              <a:t>The Astrophysical Journal 768, 190. </a:t>
            </a:r>
            <a:r>
              <a:rPr lang="en-US" sz="1200" dirty="0" smtClean="0"/>
              <a:t>doi:10.1088/0004-637X/768/2/190</a:t>
            </a:r>
          </a:p>
          <a:p>
            <a:r>
              <a:rPr lang="en-US" sz="1200" dirty="0" smtClean="0"/>
              <a:t>Fleishman</a:t>
            </a:r>
            <a:r>
              <a:rPr lang="en-US" sz="1200" dirty="0"/>
              <a:t>, G. D., </a:t>
            </a:r>
            <a:r>
              <a:rPr lang="en-US" sz="1200" dirty="0" err="1"/>
              <a:t>Kontar</a:t>
            </a:r>
            <a:r>
              <a:rPr lang="en-US" sz="1200" dirty="0"/>
              <a:t>, E. P., Nita, G. M., and Gary, D. E. (2011). A Cold, Tenuous Solar Flare: Acceleration Without Heating. The Astrophysical Journal Letters 731, L19. doi:10.1088/2041-8205/731/1/L19</a:t>
            </a:r>
          </a:p>
          <a:p>
            <a:r>
              <a:rPr lang="en-US" sz="1200" dirty="0"/>
              <a:t>Fleishman, G. D. and </a:t>
            </a:r>
            <a:r>
              <a:rPr lang="en-US" sz="1200" dirty="0" err="1"/>
              <a:t>Kuznetsov</a:t>
            </a:r>
            <a:r>
              <a:rPr lang="en-US" sz="1200" dirty="0"/>
              <a:t>, A. A. (2010). Fast </a:t>
            </a:r>
            <a:r>
              <a:rPr lang="en-US" sz="1200" dirty="0" err="1"/>
              <a:t>Gyrosynchrotron</a:t>
            </a:r>
            <a:r>
              <a:rPr lang="en-US" sz="1200" dirty="0"/>
              <a:t> Codes. The Astrophysical </a:t>
            </a:r>
            <a:r>
              <a:rPr lang="en-US" sz="1200" dirty="0" smtClean="0"/>
              <a:t>Journal 539 </a:t>
            </a:r>
            <a:r>
              <a:rPr lang="en-US" sz="1200" dirty="0"/>
              <a:t>721, 1127–1141. </a:t>
            </a:r>
            <a:r>
              <a:rPr lang="en-US" sz="1200" dirty="0" smtClean="0"/>
              <a:t>doi:10.1088/0004-637X/721/2/1127</a:t>
            </a:r>
          </a:p>
          <a:p>
            <a:r>
              <a:rPr lang="en-US" sz="1200" dirty="0" smtClean="0"/>
              <a:t>Melrose</a:t>
            </a:r>
            <a:r>
              <a:rPr lang="en-US" sz="1200" dirty="0"/>
              <a:t>, D. B. and Brown, J. C. (1976). Precipitation in trap models for solar hard X-ray bursts. Monthly Notices of the Royal Astronomical Society 176, 15–30. </a:t>
            </a:r>
            <a:r>
              <a:rPr lang="en-US" sz="1200" dirty="0" smtClean="0"/>
              <a:t>doi:10.1093/</a:t>
            </a:r>
            <a:r>
              <a:rPr lang="en-US" sz="1200" dirty="0" err="1" smtClean="0"/>
              <a:t>mnras</a:t>
            </a:r>
            <a:r>
              <a:rPr lang="en-US" sz="1200" dirty="0" smtClean="0"/>
              <a:t>/176.1.15</a:t>
            </a:r>
          </a:p>
          <a:p>
            <a:pPr marL="0" indent="0">
              <a:buNone/>
            </a:pP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
        <p:nvSpPr>
          <p:cNvPr id="5" name="TextBox 4"/>
          <p:cNvSpPr txBox="1"/>
          <p:nvPr/>
        </p:nvSpPr>
        <p:spPr>
          <a:xfrm>
            <a:off x="4469466" y="545052"/>
            <a:ext cx="6996386" cy="646331"/>
          </a:xfrm>
          <a:prstGeom prst="rect">
            <a:avLst/>
          </a:prstGeom>
          <a:noFill/>
          <a:ln>
            <a:solidFill>
              <a:schemeClr val="accent1"/>
            </a:solidFill>
          </a:ln>
        </p:spPr>
        <p:txBody>
          <a:bodyPr wrap="square" rtlCol="0">
            <a:spAutoFit/>
          </a:bodyPr>
          <a:lstStyle/>
          <a:p>
            <a:pPr algn="ctr"/>
            <a:r>
              <a:rPr lang="en-US" dirty="0" smtClean="0"/>
              <a:t>Accepted to Frontiers in Astronomy and </a:t>
            </a:r>
            <a:r>
              <a:rPr lang="en-US" dirty="0"/>
              <a:t>Space Sciences: </a:t>
            </a:r>
            <a:r>
              <a:rPr lang="en-US" dirty="0">
                <a:hlinkClick r:id="rId3"/>
              </a:rPr>
              <a:t>https://</a:t>
            </a:r>
            <a:r>
              <a:rPr lang="en-US" dirty="0" smtClean="0">
                <a:hlinkClick r:id="rId3"/>
              </a:rPr>
              <a:t>arxiv.org/abs/2004.13155</a:t>
            </a:r>
            <a:endParaRPr lang="en-US" dirty="0" smtClean="0"/>
          </a:p>
        </p:txBody>
      </p:sp>
    </p:spTree>
    <p:extLst>
      <p:ext uri="{BB962C8B-B14F-4D97-AF65-F5344CB8AC3E}">
        <p14:creationId xmlns:p14="http://schemas.microsoft.com/office/powerpoint/2010/main" val="1447367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6" name="Content Placeholder 5"/>
          <p:cNvSpPr>
            <a:spLocks noGrp="1"/>
          </p:cNvSpPr>
          <p:nvPr>
            <p:ph sz="half" idx="1"/>
          </p:nvPr>
        </p:nvSpPr>
        <p:spPr/>
        <p:txBody>
          <a:bodyPr>
            <a:noAutofit/>
          </a:bodyPr>
          <a:lstStyle/>
          <a:p>
            <a:r>
              <a:rPr lang="en-US" sz="2200" dirty="0" smtClean="0"/>
              <a:t>MW and HXR flare observations are highly complementary, but MW-emitting </a:t>
            </a:r>
            <a:r>
              <a:rPr lang="en-US" sz="2200" dirty="0" err="1" smtClean="0"/>
              <a:t>nonthermal</a:t>
            </a:r>
            <a:r>
              <a:rPr lang="en-US" sz="2200" dirty="0" smtClean="0"/>
              <a:t> electrons have much more complex spatial and energy distribution</a:t>
            </a:r>
          </a:p>
          <a:p>
            <a:r>
              <a:rPr lang="en-US" sz="2200" dirty="0" smtClean="0"/>
              <a:t>EOVSA dynamic imaging spectroscopy and forward-fit modeling are game changer for coronal diagnostics of flare-accelerated </a:t>
            </a:r>
            <a:r>
              <a:rPr lang="en-US" sz="2200" dirty="0" err="1" smtClean="0"/>
              <a:t>nonthermal</a:t>
            </a:r>
            <a:r>
              <a:rPr lang="en-US" sz="2200" dirty="0" smtClean="0"/>
              <a:t> electrons</a:t>
            </a:r>
          </a:p>
          <a:p>
            <a:r>
              <a:rPr lang="en-US" sz="2200" dirty="0" smtClean="0"/>
              <a:t>We studied observations </a:t>
            </a:r>
            <a:r>
              <a:rPr lang="en-US" sz="2200" dirty="0"/>
              <a:t>of a second flare </a:t>
            </a:r>
            <a:r>
              <a:rPr lang="en-US" sz="2200" dirty="0" smtClean="0"/>
              <a:t>observed during </a:t>
            </a:r>
            <a:r>
              <a:rPr lang="en-US" sz="2200" dirty="0"/>
              <a:t>the </a:t>
            </a:r>
            <a:r>
              <a:rPr lang="en-US" sz="2200" dirty="0" smtClean="0"/>
              <a:t>famous 2017 </a:t>
            </a:r>
            <a:r>
              <a:rPr lang="en-US" sz="2200" dirty="0"/>
              <a:t>September </a:t>
            </a:r>
            <a:r>
              <a:rPr lang="en-US" sz="2200" dirty="0" smtClean="0"/>
              <a:t>period: SOL2017-09-09T22:04, M1.2 flare.</a:t>
            </a:r>
            <a:endParaRPr lang="en-US" sz="2200" dirty="0"/>
          </a:p>
        </p:txBody>
      </p:sp>
      <p:sp>
        <p:nvSpPr>
          <p:cNvPr id="8" name="Content Placeholder 7"/>
          <p:cNvSpPr>
            <a:spLocks noGrp="1"/>
          </p:cNvSpPr>
          <p:nvPr>
            <p:ph sz="half" idx="2"/>
          </p:nvPr>
        </p:nvSpPr>
        <p:spPr>
          <a:xfrm>
            <a:off x="6477000" y="611115"/>
            <a:ext cx="5181600" cy="2159146"/>
          </a:xfrm>
          <a:ln>
            <a:solidFill>
              <a:srgbClr val="0070C0"/>
            </a:solidFill>
            <a:prstDash val="dash"/>
          </a:ln>
        </p:spPr>
        <p:txBody>
          <a:bodyPr>
            <a:normAutofit fontScale="92500" lnSpcReduction="20000"/>
          </a:bodyPr>
          <a:lstStyle/>
          <a:p>
            <a:r>
              <a:rPr lang="en-US" sz="1400" dirty="0" smtClean="0"/>
              <a:t>Fleishman et al. (2020): direct quantification of the energy conversion at flare particle acceleration region</a:t>
            </a:r>
          </a:p>
          <a:p>
            <a:r>
              <a:rPr lang="en-US" sz="1400" dirty="0" err="1" smtClean="0"/>
              <a:t>Glesener</a:t>
            </a:r>
            <a:r>
              <a:rPr lang="en-US" sz="1400" dirty="0" smtClean="0"/>
              <a:t> </a:t>
            </a:r>
            <a:r>
              <a:rPr lang="en-US" sz="1400" dirty="0"/>
              <a:t>and Fleishman (</a:t>
            </a:r>
            <a:r>
              <a:rPr lang="en-US" sz="1400" dirty="0" smtClean="0"/>
              <a:t>2018): equipartition of </a:t>
            </a:r>
            <a:r>
              <a:rPr lang="en-US" sz="1400" dirty="0" err="1" smtClean="0"/>
              <a:t>nonthermal</a:t>
            </a:r>
            <a:r>
              <a:rPr lang="en-US" sz="1400" dirty="0" smtClean="0"/>
              <a:t> energies in flare-jet </a:t>
            </a:r>
          </a:p>
          <a:p>
            <a:r>
              <a:rPr lang="en-US" sz="1400" dirty="0" smtClean="0"/>
              <a:t>Kuroda et al. (2018), Fleishman et al. (2017): large reservoirs </a:t>
            </a:r>
            <a:r>
              <a:rPr lang="en-US" sz="1400" dirty="0"/>
              <a:t>of high-energy </a:t>
            </a:r>
            <a:r>
              <a:rPr lang="en-US" sz="1400" dirty="0" smtClean="0"/>
              <a:t>electrons for possible SEP seed population </a:t>
            </a:r>
          </a:p>
          <a:p>
            <a:r>
              <a:rPr lang="en-US" sz="1400" dirty="0" smtClean="0"/>
              <a:t>Fleishman </a:t>
            </a:r>
            <a:r>
              <a:rPr lang="en-US" sz="1400" dirty="0"/>
              <a:t>et al. (</a:t>
            </a:r>
            <a:r>
              <a:rPr lang="en-US" sz="1400" dirty="0" smtClean="0"/>
              <a:t>2011, 2013</a:t>
            </a:r>
            <a:r>
              <a:rPr lang="en-US" sz="1400" dirty="0"/>
              <a:t>, </a:t>
            </a:r>
            <a:r>
              <a:rPr lang="en-US" sz="1400" dirty="0" smtClean="0"/>
              <a:t>2016): direct probing of the </a:t>
            </a:r>
            <a:r>
              <a:rPr lang="en-US" sz="1400" dirty="0"/>
              <a:t>acceleration sites using MW observations </a:t>
            </a:r>
            <a:endParaRPr lang="en-US" sz="1400" dirty="0" smtClean="0"/>
          </a:p>
          <a:p>
            <a:r>
              <a:rPr lang="en-US" sz="1400" dirty="0" smtClean="0"/>
              <a:t>Fleishman </a:t>
            </a:r>
            <a:r>
              <a:rPr lang="en-US" sz="1400" dirty="0"/>
              <a:t>et al. </a:t>
            </a:r>
            <a:r>
              <a:rPr lang="en-US" sz="1400" dirty="0" smtClean="0"/>
              <a:t>(2018b): 3D dynamic modeling of </a:t>
            </a:r>
            <a:r>
              <a:rPr lang="en-US" sz="1400" dirty="0" err="1" smtClean="0"/>
              <a:t>nonthermal</a:t>
            </a:r>
            <a:r>
              <a:rPr lang="en-US" sz="1400" dirty="0" smtClean="0"/>
              <a:t> electron  acceleration </a:t>
            </a:r>
            <a:r>
              <a:rPr lang="en-US" sz="1400" dirty="0"/>
              <a:t>and </a:t>
            </a:r>
            <a:r>
              <a:rPr lang="en-US" sz="1400" dirty="0" smtClean="0"/>
              <a:t>transport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799" y="3016251"/>
            <a:ext cx="4912585" cy="3507586"/>
          </a:xfrm>
          <a:prstGeom prst="rect">
            <a:avLst/>
          </a:prstGeom>
        </p:spPr>
      </p:pic>
      <p:sp>
        <p:nvSpPr>
          <p:cNvPr id="9" name="TextBox 8"/>
          <p:cNvSpPr txBox="1"/>
          <p:nvPr/>
        </p:nvSpPr>
        <p:spPr>
          <a:xfrm>
            <a:off x="7838902" y="2867891"/>
            <a:ext cx="2601883" cy="369332"/>
          </a:xfrm>
          <a:prstGeom prst="rect">
            <a:avLst/>
          </a:prstGeom>
          <a:noFill/>
          <a:ln>
            <a:solidFill>
              <a:schemeClr val="tx1"/>
            </a:solidFill>
          </a:ln>
        </p:spPr>
        <p:txBody>
          <a:bodyPr wrap="square" rtlCol="0">
            <a:spAutoFit/>
          </a:bodyPr>
          <a:lstStyle/>
          <a:p>
            <a:pPr algn="ctr"/>
            <a:r>
              <a:rPr lang="en-US" dirty="0"/>
              <a:t>SOL2017-09-09T22:04</a:t>
            </a:r>
          </a:p>
        </p:txBody>
      </p:sp>
      <p:pic>
        <p:nvPicPr>
          <p:cNvPr id="1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1103821243"/>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1_movie_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81200" y="0"/>
            <a:ext cx="8229600" cy="6858000"/>
          </a:xfrm>
          <a:prstGeom prst="rect">
            <a:avLst/>
          </a:prstGeom>
        </p:spPr>
      </p:pic>
      <p:sp>
        <p:nvSpPr>
          <p:cNvPr id="3" name="TextBox 2"/>
          <p:cNvSpPr txBox="1"/>
          <p:nvPr/>
        </p:nvSpPr>
        <p:spPr>
          <a:xfrm>
            <a:off x="590204" y="4813069"/>
            <a:ext cx="1390996" cy="646331"/>
          </a:xfrm>
          <a:prstGeom prst="rect">
            <a:avLst/>
          </a:prstGeom>
          <a:noFill/>
        </p:spPr>
        <p:txBody>
          <a:bodyPr wrap="square" rtlCol="0">
            <a:spAutoFit/>
          </a:bodyPr>
          <a:lstStyle/>
          <a:p>
            <a:r>
              <a:rPr lang="en-US" dirty="0" smtClean="0"/>
              <a:t>Background: AIA 171</a:t>
            </a:r>
            <a:endParaRPr lang="en-US" dirty="0"/>
          </a:p>
        </p:txBody>
      </p:sp>
      <p:sp>
        <p:nvSpPr>
          <p:cNvPr id="4" name="TextBox 3"/>
          <p:cNvSpPr txBox="1"/>
          <p:nvPr/>
        </p:nvSpPr>
        <p:spPr>
          <a:xfrm>
            <a:off x="590204" y="1349433"/>
            <a:ext cx="1390996" cy="646331"/>
          </a:xfrm>
          <a:prstGeom prst="rect">
            <a:avLst/>
          </a:prstGeom>
          <a:noFill/>
        </p:spPr>
        <p:txBody>
          <a:bodyPr wrap="square" rtlCol="0">
            <a:spAutoFit/>
          </a:bodyPr>
          <a:lstStyle/>
          <a:p>
            <a:r>
              <a:rPr lang="en-US" dirty="0" smtClean="0"/>
              <a:t>Background: AIA 131</a:t>
            </a:r>
            <a:endParaRPr lang="en-US" dirty="0"/>
          </a:p>
        </p:txBody>
      </p:sp>
      <p:sp>
        <p:nvSpPr>
          <p:cNvPr id="5" name="TextBox 4"/>
          <p:cNvSpPr txBox="1"/>
          <p:nvPr/>
        </p:nvSpPr>
        <p:spPr>
          <a:xfrm>
            <a:off x="383078" y="2959023"/>
            <a:ext cx="1805248" cy="646331"/>
          </a:xfrm>
          <a:prstGeom prst="rect">
            <a:avLst/>
          </a:prstGeom>
          <a:noFill/>
        </p:spPr>
        <p:txBody>
          <a:bodyPr wrap="square" rtlCol="0">
            <a:spAutoFit/>
          </a:bodyPr>
          <a:lstStyle/>
          <a:p>
            <a:r>
              <a:rPr lang="en-US" dirty="0" smtClean="0"/>
              <a:t>HXR: RHESSI</a:t>
            </a:r>
          </a:p>
          <a:p>
            <a:r>
              <a:rPr lang="en-US" dirty="0" smtClean="0"/>
              <a:t>MW: EOVSA</a:t>
            </a:r>
            <a:endParaRPr lang="en-US" dirty="0"/>
          </a:p>
        </p:txBody>
      </p:sp>
      <p:pic>
        <p:nvPicPr>
          <p:cNvPr id="8" name="slide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1212303975"/>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60" fill="hold"/>
                                        <p:tgtEl>
                                          <p:spTgt spid="2"/>
                                        </p:tgtEl>
                                      </p:cBhvr>
                                    </p:cmd>
                                  </p:childTnLst>
                                </p:cTn>
                              </p:par>
                              <p:par>
                                <p:cTn id="7" presetID="1" presetClass="mediacall" presetSubtype="0" fill="hold" nodeType="withEffect">
                                  <p:stCondLst>
                                    <p:cond delay="0"/>
                                  </p:stCondLst>
                                  <p:childTnLst>
                                    <p:cmd type="call" cmd="playFrom(0.0)">
                                      <p:cBhvr>
                                        <p:cTn id="8" dur="349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0"/>
            <a:ext cx="9601200" cy="6858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97774"/>
            <a:ext cx="2910490" cy="4106487"/>
          </a:xfrm>
          <a:prstGeom prst="rect">
            <a:avLst/>
          </a:prstGeom>
        </p:spPr>
      </p:pic>
      <p:sp>
        <p:nvSpPr>
          <p:cNvPr id="18" name="Oval 17"/>
          <p:cNvSpPr/>
          <p:nvPr/>
        </p:nvSpPr>
        <p:spPr>
          <a:xfrm>
            <a:off x="1604355" y="3749040"/>
            <a:ext cx="182881" cy="723207"/>
          </a:xfrm>
          <a:prstGeom prst="ellipse">
            <a:avLst/>
          </a:prstGeom>
          <a:solidFill>
            <a:srgbClr val="92D05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flipV="1">
            <a:off x="1903615" y="4089862"/>
            <a:ext cx="1620981" cy="290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3242890319"/>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g3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4000" y="0"/>
            <a:ext cx="6858000" cy="6858000"/>
          </a:xfrm>
          <a:prstGeom prst="rect">
            <a:avLst/>
          </a:prstGeom>
        </p:spPr>
      </p:pic>
      <p:sp>
        <p:nvSpPr>
          <p:cNvPr id="3" name="TextBox 2"/>
          <p:cNvSpPr txBox="1"/>
          <p:nvPr/>
        </p:nvSpPr>
        <p:spPr>
          <a:xfrm>
            <a:off x="507076" y="573578"/>
            <a:ext cx="4680066" cy="369332"/>
          </a:xfrm>
          <a:prstGeom prst="rect">
            <a:avLst/>
          </a:prstGeom>
          <a:noFill/>
        </p:spPr>
        <p:txBody>
          <a:bodyPr wrap="square" rtlCol="0">
            <a:spAutoFit/>
          </a:bodyPr>
          <a:lstStyle/>
          <a:p>
            <a:pPr algn="ctr"/>
            <a:r>
              <a:rPr lang="en-US" b="1" dirty="0" smtClean="0"/>
              <a:t>Dynamic coronal imaging spectroscopy</a:t>
            </a:r>
            <a:endParaRPr lang="en-US" b="1" dirty="0"/>
          </a:p>
        </p:txBody>
      </p:sp>
      <mc:AlternateContent xmlns:mc="http://schemas.openxmlformats.org/markup-compatibility/2006" xmlns:a14="http://schemas.microsoft.com/office/drawing/2010/main">
        <mc:Choice Requires="a14">
          <p:sp>
            <p:nvSpPr>
              <p:cNvPr id="4" name="TextBox 3"/>
              <p:cNvSpPr txBox="1"/>
              <p:nvPr/>
            </p:nvSpPr>
            <p:spPr>
              <a:xfrm>
                <a:off x="781396" y="1463040"/>
                <a:ext cx="4405746" cy="265213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Forward-fit each pixel’s spatially-resolved spectrum with </a:t>
                </a:r>
                <a:r>
                  <a:rPr lang="en-US" dirty="0"/>
                  <a:t>a numerical fast GS </a:t>
                </a:r>
                <a:r>
                  <a:rPr lang="en-US" dirty="0" smtClean="0"/>
                  <a:t>code (Fleishman &amp; </a:t>
                </a:r>
                <a:r>
                  <a:rPr lang="en-US" dirty="0" err="1" smtClean="0"/>
                  <a:t>Kuznetsov</a:t>
                </a:r>
                <a:r>
                  <a:rPr lang="en-US" dirty="0" smtClean="0"/>
                  <a:t>, 2010)</a:t>
                </a:r>
              </a:p>
              <a:p>
                <a:pPr marL="285750" indent="-285750">
                  <a:buFont typeface="Arial" panose="020B0604020202020204" pitchFamily="34" charset="0"/>
                  <a:buChar char="•"/>
                </a:pPr>
                <a:r>
                  <a:rPr lang="en-US" dirty="0" smtClean="0"/>
                  <a:t>Some assumptions are made: homogeneous source along LOS, fixed T=30 MK, depth=5.8 Mm, </a:t>
                </a:r>
                <a:r>
                  <a:rPr lang="en-US" dirty="0" err="1" smtClean="0"/>
                  <a:t>E</a:t>
                </a:r>
                <a:r>
                  <a:rPr lang="en-US" baseline="-25000" dirty="0" err="1" smtClean="0"/>
                  <a:t>min</a:t>
                </a:r>
                <a:r>
                  <a:rPr lang="en-US" dirty="0" smtClean="0"/>
                  <a:t>=17 </a:t>
                </a:r>
                <a:r>
                  <a:rPr lang="en-US" dirty="0" err="1" smtClean="0"/>
                  <a:t>keV</a:t>
                </a:r>
                <a:r>
                  <a:rPr lang="en-US" dirty="0" smtClean="0"/>
                  <a:t>, </a:t>
                </a:r>
                <a:r>
                  <a:rPr lang="en-US" dirty="0" err="1" smtClean="0"/>
                  <a:t>E</a:t>
                </a:r>
                <a:r>
                  <a:rPr lang="en-US" baseline="-25000" dirty="0" err="1" smtClean="0"/>
                  <a:t>max</a:t>
                </a:r>
                <a:r>
                  <a:rPr lang="en-US" dirty="0" smtClean="0"/>
                  <a:t>=5 MeV, isotropic PAD, single power-law dist.</a:t>
                </a:r>
              </a:p>
              <a:p>
                <a:pPr marL="285750" indent="-28575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&lt;0.1</m:t>
                    </m:r>
                  </m:oMath>
                </a14:m>
                <a:r>
                  <a:rPr lang="en-US" dirty="0" smtClean="0"/>
                  <a:t> is accepted for further analysis</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81396" y="1463040"/>
                <a:ext cx="4405746" cy="2652136"/>
              </a:xfrm>
              <a:prstGeom prst="rect">
                <a:avLst/>
              </a:prstGeom>
              <a:blipFill>
                <a:blip r:embed="rId8"/>
                <a:stretch>
                  <a:fillRect l="-830" t="-1149" b="-230"/>
                </a:stretch>
              </a:blipFill>
            </p:spPr>
            <p:txBody>
              <a:bodyPr/>
              <a:lstStyle/>
              <a:p>
                <a:r>
                  <a:rPr lang="en-US">
                    <a:noFill/>
                  </a:rPr>
                  <a:t> </a:t>
                </a:r>
              </a:p>
            </p:txBody>
          </p:sp>
        </mc:Fallback>
      </mc:AlternateContent>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66546" b="50312"/>
          <a:stretch/>
        </p:blipFill>
        <p:spPr>
          <a:xfrm>
            <a:off x="1363287" y="4115176"/>
            <a:ext cx="3241963" cy="2629053"/>
          </a:xfrm>
          <a:prstGeom prst="rect">
            <a:avLst/>
          </a:prstGeom>
        </p:spPr>
      </p:pic>
      <p:pic>
        <p:nvPicPr>
          <p:cNvPr id="9" name="slide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3089470462"/>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 fill="hold"/>
                                        <p:tgtEl>
                                          <p:spTgt spid="2"/>
                                        </p:tgtEl>
                                      </p:cBhvr>
                                    </p:cmd>
                                  </p:childTnLst>
                                </p:cTn>
                              </p:par>
                              <p:par>
                                <p:cTn id="7" presetID="1" presetClass="mediacall" presetSubtype="0" fill="hold" nodeType="withEffect">
                                  <p:stCondLst>
                                    <p:cond delay="0"/>
                                  </p:stCondLst>
                                  <p:childTnLst>
                                    <p:cmd type="call" cmd="playFrom(0.0)">
                                      <p:cBhvr>
                                        <p:cTn id="8" dur="394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75247"/>
            <a:ext cx="9078607" cy="378275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727" y="0"/>
            <a:ext cx="3117273" cy="68580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3077095" cy="307709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3077095" y="290945"/>
                <a:ext cx="5767647" cy="2585323"/>
              </a:xfrm>
              <a:prstGeom prst="rect">
                <a:avLst/>
              </a:prstGeom>
              <a:noFill/>
            </p:spPr>
            <p:txBody>
              <a:bodyPr wrap="square" rtlCol="0">
                <a:spAutoFit/>
              </a:bodyPr>
              <a:lstStyle/>
              <a:p>
                <a:r>
                  <a:rPr lang="en-US" dirty="0" smtClean="0"/>
                  <a:t>Some highlights (t1-t3):</a:t>
                </a:r>
              </a:p>
              <a:p>
                <a:pPr marL="342900" indent="-342900">
                  <a:buFont typeface="+mj-lt"/>
                  <a:buAutoNum type="arabicPeriod"/>
                </a:pPr>
                <a:r>
                  <a:rPr lang="en-US" dirty="0" smtClean="0"/>
                  <a:t>magnetic </a:t>
                </a:r>
                <a:r>
                  <a:rPr lang="en-US" dirty="0"/>
                  <a:t>field strength is about 250 G; it does not show significant </a:t>
                </a:r>
                <a:r>
                  <a:rPr lang="en-US" dirty="0" smtClean="0"/>
                  <a:t>variations;</a:t>
                </a:r>
              </a:p>
              <a:p>
                <a:pPr marL="342900" indent="-342900">
                  <a:buFont typeface="+mj-lt"/>
                  <a:buAutoNum type="arabicPeriod"/>
                </a:pPr>
                <a:r>
                  <a:rPr lang="en-US" dirty="0" smtClean="0"/>
                  <a:t>thermal </a:t>
                </a:r>
                <a:r>
                  <a:rPr lang="en-US" dirty="0"/>
                  <a:t>electron density varies within  </a:t>
                </a:r>
                <a:r>
                  <a:rPr lang="en-US" dirty="0" smtClean="0"/>
                  <a:t>(1-2)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a14:m>
                <a:r>
                  <a:rPr lang="en-US" dirty="0" smtClean="0"/>
                  <a:t>,</a:t>
                </a:r>
              </a:p>
              <a:p>
                <a:pPr marL="342900" indent="-342900">
                  <a:buFont typeface="+mj-lt"/>
                  <a:buAutoNum type="arabicPeriod"/>
                </a:pPr>
                <a:r>
                  <a:rPr lang="en-US" dirty="0" err="1" smtClean="0"/>
                  <a:t>nonthermal</a:t>
                </a:r>
                <a:r>
                  <a:rPr lang="en-US" dirty="0" smtClean="0"/>
                  <a:t> </a:t>
                </a:r>
                <a:r>
                  <a:rPr lang="en-US" dirty="0"/>
                  <a:t>electron density (above 17 </a:t>
                </a:r>
                <a:r>
                  <a:rPr lang="en-US" dirty="0" err="1"/>
                  <a:t>keV</a:t>
                </a:r>
                <a:r>
                  <a:rPr lang="en-US" dirty="0"/>
                  <a:t>) stays relatively constant,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𝑐𝑚</m:t>
                        </m:r>
                      </m:e>
                      <m:sup>
                        <m:r>
                          <a:rPr lang="en-US" b="0" i="1" smtClean="0">
                            <a:latin typeface="Cambria Math" panose="02040503050406030204" pitchFamily="18" charset="0"/>
                          </a:rPr>
                          <m:t>−3</m:t>
                        </m:r>
                      </m:sup>
                    </m:sSup>
                  </m:oMath>
                </a14:m>
                <a:endParaRPr lang="en-US" dirty="0" smtClean="0"/>
              </a:p>
              <a:p>
                <a:pPr marL="342900" indent="-342900">
                  <a:buFont typeface="+mj-lt"/>
                  <a:buAutoNum type="arabicPeriod"/>
                </a:pPr>
                <a:r>
                  <a:rPr lang="en-US" b="1" dirty="0" smtClean="0"/>
                  <a:t>electron </a:t>
                </a:r>
                <a:r>
                  <a:rPr lang="en-US" b="1" dirty="0"/>
                  <a:t>energy spectral index hardens significantly, from </a:t>
                </a:r>
                <a:r>
                  <a:rPr lang="en-US" b="1" dirty="0" smtClean="0"/>
                  <a:t>14.1</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smtClean="0"/>
                  <a:t> 0.7 </a:t>
                </a:r>
                <a:r>
                  <a:rPr lang="en-US" b="1" dirty="0"/>
                  <a:t>to 5</a:t>
                </a:r>
                <a:r>
                  <a:rPr lang="en-US" b="1" dirty="0" smtClean="0"/>
                  <a:t>.4</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smtClean="0"/>
                  <a:t> 0.1 ,</a:t>
                </a:r>
              </a:p>
              <a:p>
                <a:pPr marL="342900" indent="-342900">
                  <a:buFont typeface="+mj-lt"/>
                  <a:buAutoNum type="arabicPeriod"/>
                </a:pPr>
                <a:r>
                  <a:rPr lang="en-US" dirty="0" smtClean="0"/>
                  <a:t>viewing </a:t>
                </a:r>
                <a:r>
                  <a:rPr lang="en-US" dirty="0"/>
                  <a:t>angle is in the range of 70 to 90 degrees.</a:t>
                </a:r>
              </a:p>
            </p:txBody>
          </p:sp>
        </mc:Choice>
        <mc:Fallback xmlns="">
          <p:sp>
            <p:nvSpPr>
              <p:cNvPr id="2" name="TextBox 1"/>
              <p:cNvSpPr txBox="1">
                <a:spLocks noRot="1" noChangeAspect="1" noMove="1" noResize="1" noEditPoints="1" noAdjustHandles="1" noChangeArrowheads="1" noChangeShapeType="1" noTextEdit="1"/>
              </p:cNvSpPr>
              <p:nvPr/>
            </p:nvSpPr>
            <p:spPr>
              <a:xfrm>
                <a:off x="3077095" y="290945"/>
                <a:ext cx="5767647" cy="2585323"/>
              </a:xfrm>
              <a:prstGeom prst="rect">
                <a:avLst/>
              </a:prstGeom>
              <a:blipFill>
                <a:blip r:embed="rId8"/>
                <a:stretch>
                  <a:fillRect l="-951" t="-1415" r="-951" b="-2830"/>
                </a:stretch>
              </a:blipFill>
            </p:spPr>
            <p:txBody>
              <a:bodyPr/>
              <a:lstStyle/>
              <a:p>
                <a:r>
                  <a:rPr lang="en-US">
                    <a:noFill/>
                  </a:rPr>
                  <a:t> </a:t>
                </a:r>
              </a:p>
            </p:txBody>
          </p:sp>
        </mc:Fallback>
      </mc:AlternateContent>
      <p:cxnSp>
        <p:nvCxnSpPr>
          <p:cNvPr id="4" name="Straight Arrow Connector 3"/>
          <p:cNvCxnSpPr/>
          <p:nvPr/>
        </p:nvCxnSpPr>
        <p:spPr>
          <a:xfrm flipV="1">
            <a:off x="8229600" y="5270269"/>
            <a:ext cx="845127" cy="922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803476" y="-47609"/>
            <a:ext cx="498764" cy="338554"/>
          </a:xfrm>
          <a:prstGeom prst="rect">
            <a:avLst/>
          </a:prstGeom>
          <a:noFill/>
        </p:spPr>
        <p:txBody>
          <a:bodyPr wrap="square" rtlCol="0">
            <a:spAutoFit/>
          </a:bodyPr>
          <a:lstStyle/>
          <a:p>
            <a:r>
              <a:rPr lang="en-US" sz="1600" dirty="0" smtClean="0"/>
              <a:t>t1</a:t>
            </a:r>
            <a:endParaRPr lang="en-US" sz="1600" dirty="0"/>
          </a:p>
        </p:txBody>
      </p:sp>
      <p:sp>
        <p:nvSpPr>
          <p:cNvPr id="19" name="TextBox 18"/>
          <p:cNvSpPr txBox="1"/>
          <p:nvPr/>
        </p:nvSpPr>
        <p:spPr>
          <a:xfrm>
            <a:off x="10134599" y="-47609"/>
            <a:ext cx="498764" cy="338554"/>
          </a:xfrm>
          <a:prstGeom prst="rect">
            <a:avLst/>
          </a:prstGeom>
          <a:noFill/>
        </p:spPr>
        <p:txBody>
          <a:bodyPr wrap="square" rtlCol="0">
            <a:spAutoFit/>
          </a:bodyPr>
          <a:lstStyle/>
          <a:p>
            <a:r>
              <a:rPr lang="en-US" sz="1600" dirty="0" smtClean="0"/>
              <a:t>t2</a:t>
            </a:r>
            <a:endParaRPr lang="en-US" sz="1600" dirty="0"/>
          </a:p>
        </p:txBody>
      </p:sp>
      <p:sp>
        <p:nvSpPr>
          <p:cNvPr id="20" name="TextBox 19"/>
          <p:cNvSpPr txBox="1"/>
          <p:nvPr/>
        </p:nvSpPr>
        <p:spPr>
          <a:xfrm>
            <a:off x="10633363" y="-47609"/>
            <a:ext cx="498764" cy="338554"/>
          </a:xfrm>
          <a:prstGeom prst="rect">
            <a:avLst/>
          </a:prstGeom>
          <a:noFill/>
        </p:spPr>
        <p:txBody>
          <a:bodyPr wrap="square" rtlCol="0">
            <a:spAutoFit/>
          </a:bodyPr>
          <a:lstStyle/>
          <a:p>
            <a:r>
              <a:rPr lang="en-US" sz="1600" dirty="0" smtClean="0"/>
              <a:t>t3</a:t>
            </a:r>
            <a:endParaRPr lang="en-US" sz="1600" dirty="0"/>
          </a:p>
        </p:txBody>
      </p:sp>
      <p:sp>
        <p:nvSpPr>
          <p:cNvPr id="21" name="TextBox 20"/>
          <p:cNvSpPr txBox="1"/>
          <p:nvPr/>
        </p:nvSpPr>
        <p:spPr>
          <a:xfrm>
            <a:off x="10997738" y="-47609"/>
            <a:ext cx="498764" cy="338554"/>
          </a:xfrm>
          <a:prstGeom prst="rect">
            <a:avLst/>
          </a:prstGeom>
          <a:noFill/>
        </p:spPr>
        <p:txBody>
          <a:bodyPr wrap="square" rtlCol="0">
            <a:spAutoFit/>
          </a:bodyPr>
          <a:lstStyle/>
          <a:p>
            <a:r>
              <a:rPr lang="en-US" sz="1600" dirty="0" smtClean="0"/>
              <a:t>t4</a:t>
            </a:r>
            <a:endParaRPr lang="en-US" sz="1600" dirty="0"/>
          </a:p>
        </p:txBody>
      </p:sp>
      <p:pic>
        <p:nvPicPr>
          <p:cNvPr id="2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1318004492"/>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0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extBox 1"/>
          <p:cNvSpPr txBox="1"/>
          <p:nvPr/>
        </p:nvSpPr>
        <p:spPr>
          <a:xfrm>
            <a:off x="191193" y="199505"/>
            <a:ext cx="5536276" cy="369332"/>
          </a:xfrm>
          <a:prstGeom prst="rect">
            <a:avLst/>
          </a:prstGeom>
          <a:noFill/>
        </p:spPr>
        <p:txBody>
          <a:bodyPr wrap="square" rtlCol="0">
            <a:spAutoFit/>
          </a:bodyPr>
          <a:lstStyle/>
          <a:p>
            <a:r>
              <a:rPr lang="en-US" dirty="0" smtClean="0"/>
              <a:t>From t2 – t3:</a:t>
            </a:r>
            <a:endParaRPr lang="en-US" dirty="0"/>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42788" b="43758"/>
          <a:stretch/>
        </p:blipFill>
        <p:spPr>
          <a:xfrm>
            <a:off x="753687" y="4139738"/>
            <a:ext cx="3117273" cy="922713"/>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81939"/>
          <a:stretch/>
        </p:blipFill>
        <p:spPr>
          <a:xfrm>
            <a:off x="753686" y="5278582"/>
            <a:ext cx="3117273" cy="1238595"/>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49134" y="864524"/>
                <a:ext cx="6600305"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HXR </a:t>
                </a:r>
                <a:r>
                  <a:rPr lang="en-US" dirty="0" err="1"/>
                  <a:t>lightcurve</a:t>
                </a:r>
                <a:r>
                  <a:rPr lang="en-US" dirty="0"/>
                  <a:t> suggests no significant increase in precipitation of </a:t>
                </a:r>
                <a:r>
                  <a:rPr lang="en-US" dirty="0" err="1" smtClean="0"/>
                  <a:t>nonthermal</a:t>
                </a:r>
                <a:r>
                  <a:rPr lang="en-US" dirty="0" smtClean="0"/>
                  <a:t> electrons </a:t>
                </a:r>
                <a:r>
                  <a:rPr lang="en-US" dirty="0"/>
                  <a:t>to the chromosphere compared to </a:t>
                </a:r>
                <a:r>
                  <a:rPr lang="en-US" dirty="0" smtClean="0"/>
                  <a:t>t1-t2</a:t>
                </a:r>
              </a:p>
              <a:p>
                <a:pPr marL="285750" indent="-285750">
                  <a:buFont typeface="Arial" panose="020B0604020202020204" pitchFamily="34" charset="0"/>
                  <a:buChar char="•"/>
                </a:pPr>
                <a:r>
                  <a:rPr lang="en-US" dirty="0" smtClean="0"/>
                  <a:t>Comparison with trap-plus-precipitation </a:t>
                </a:r>
                <a:r>
                  <a:rPr lang="en-US" dirty="0"/>
                  <a:t>(TPP) model (Melrose and Brown, 1976</a:t>
                </a:r>
                <a:r>
                  <a:rPr lang="en-US" dirty="0" smtClean="0"/>
                  <a:t>) shows that there was a sustained injection/acceleration </a:t>
                </a:r>
                <a:r>
                  <a:rPr lang="en-US" dirty="0"/>
                  <a:t>of </a:t>
                </a:r>
                <a:r>
                  <a:rPr lang="en-US" dirty="0" err="1"/>
                  <a:t>nonthermal</a:t>
                </a:r>
                <a:r>
                  <a:rPr lang="en-US" dirty="0"/>
                  <a:t> </a:t>
                </a:r>
                <a:r>
                  <a:rPr lang="en-US" dirty="0" smtClean="0"/>
                  <a:t>electrons in our coronal MW source</a:t>
                </a:r>
              </a:p>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𝑀𝑊</m:t>
                        </m:r>
                      </m:sub>
                    </m:sSub>
                  </m:oMath>
                </a14:m>
                <a:r>
                  <a:rPr lang="en-US" dirty="0" smtClean="0"/>
                  <a:t> vs.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𝐻𝑋𝑅</m:t>
                        </m:r>
                      </m:sub>
                    </m:sSub>
                  </m:oMath>
                </a14:m>
                <a:r>
                  <a:rPr lang="en-US" dirty="0" smtClean="0"/>
                  <a:t>: single population where only high-energy </a:t>
                </a:r>
                <a:r>
                  <a:rPr lang="en-US" dirty="0"/>
                  <a:t>portion </a:t>
                </a:r>
                <a:r>
                  <a:rPr lang="en-US" dirty="0" smtClean="0"/>
                  <a:t>of the distribution strongly hardened (i.e., double power-law)</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49134" y="864524"/>
                <a:ext cx="6600305" cy="2308324"/>
              </a:xfrm>
              <a:prstGeom prst="rect">
                <a:avLst/>
              </a:prstGeom>
              <a:blipFill>
                <a:blip r:embed="rId7"/>
                <a:stretch>
                  <a:fillRect l="-554" t="-1587" r="-1570" b="-3439"/>
                </a:stretch>
              </a:blipFill>
            </p:spPr>
            <p:txBody>
              <a:bodyPr/>
              <a:lstStyle/>
              <a:p>
                <a:r>
                  <a:rPr lang="en-US">
                    <a:noFill/>
                  </a:rPr>
                  <a:t> </a:t>
                </a:r>
              </a:p>
            </p:txBody>
          </p:sp>
        </mc:Fallback>
      </mc:AlternateContent>
      <p:sp>
        <p:nvSpPr>
          <p:cNvPr id="22" name="TextBox 21"/>
          <p:cNvSpPr txBox="1"/>
          <p:nvPr/>
        </p:nvSpPr>
        <p:spPr>
          <a:xfrm>
            <a:off x="1521230" y="3842749"/>
            <a:ext cx="498764" cy="338554"/>
          </a:xfrm>
          <a:prstGeom prst="rect">
            <a:avLst/>
          </a:prstGeom>
          <a:noFill/>
        </p:spPr>
        <p:txBody>
          <a:bodyPr wrap="square" rtlCol="0">
            <a:spAutoFit/>
          </a:bodyPr>
          <a:lstStyle/>
          <a:p>
            <a:r>
              <a:rPr lang="en-US" sz="1600" dirty="0" smtClean="0"/>
              <a:t>t1</a:t>
            </a:r>
            <a:endParaRPr lang="en-US" sz="1600" dirty="0"/>
          </a:p>
        </p:txBody>
      </p:sp>
      <p:sp>
        <p:nvSpPr>
          <p:cNvPr id="23" name="TextBox 22"/>
          <p:cNvSpPr txBox="1"/>
          <p:nvPr/>
        </p:nvSpPr>
        <p:spPr>
          <a:xfrm>
            <a:off x="1852353" y="3842749"/>
            <a:ext cx="498764" cy="338554"/>
          </a:xfrm>
          <a:prstGeom prst="rect">
            <a:avLst/>
          </a:prstGeom>
          <a:noFill/>
        </p:spPr>
        <p:txBody>
          <a:bodyPr wrap="square" rtlCol="0">
            <a:spAutoFit/>
          </a:bodyPr>
          <a:lstStyle/>
          <a:p>
            <a:r>
              <a:rPr lang="en-US" sz="1600" dirty="0" smtClean="0"/>
              <a:t>t2</a:t>
            </a:r>
            <a:endParaRPr lang="en-US" sz="1600" dirty="0"/>
          </a:p>
        </p:txBody>
      </p:sp>
      <p:sp>
        <p:nvSpPr>
          <p:cNvPr id="24" name="TextBox 23"/>
          <p:cNvSpPr txBox="1"/>
          <p:nvPr/>
        </p:nvSpPr>
        <p:spPr>
          <a:xfrm>
            <a:off x="2351117" y="3842749"/>
            <a:ext cx="498764" cy="338554"/>
          </a:xfrm>
          <a:prstGeom prst="rect">
            <a:avLst/>
          </a:prstGeom>
          <a:noFill/>
        </p:spPr>
        <p:txBody>
          <a:bodyPr wrap="square" rtlCol="0">
            <a:spAutoFit/>
          </a:bodyPr>
          <a:lstStyle/>
          <a:p>
            <a:r>
              <a:rPr lang="en-US" sz="1600" dirty="0" smtClean="0"/>
              <a:t>t3</a:t>
            </a:r>
            <a:endParaRPr lang="en-US" sz="1600" dirty="0"/>
          </a:p>
        </p:txBody>
      </p:sp>
      <p:sp>
        <p:nvSpPr>
          <p:cNvPr id="25" name="TextBox 24"/>
          <p:cNvSpPr txBox="1"/>
          <p:nvPr/>
        </p:nvSpPr>
        <p:spPr>
          <a:xfrm>
            <a:off x="2715492" y="3842749"/>
            <a:ext cx="498764" cy="338554"/>
          </a:xfrm>
          <a:prstGeom prst="rect">
            <a:avLst/>
          </a:prstGeom>
          <a:noFill/>
        </p:spPr>
        <p:txBody>
          <a:bodyPr wrap="square" rtlCol="0">
            <a:spAutoFit/>
          </a:bodyPr>
          <a:lstStyle/>
          <a:p>
            <a:r>
              <a:rPr lang="en-US" sz="1600" dirty="0" smtClean="0"/>
              <a:t>t4</a:t>
            </a:r>
            <a:endParaRPr lang="en-US" sz="1600" dirty="0"/>
          </a:p>
        </p:txBody>
      </p:sp>
      <p:pic>
        <p:nvPicPr>
          <p:cNvPr id="5"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1302370449"/>
      </p:ext>
    </p:extLst>
  </p:cSld>
  <p:clrMapOvr>
    <a:masterClrMapping/>
  </p:clrMapOvr>
  <mc:AlternateContent xmlns:mc="http://schemas.openxmlformats.org/markup-compatibility/2006" xmlns:p14="http://schemas.microsoft.com/office/powerpoint/2010/main">
    <mc:Choice Requires="p14">
      <p:transition spd="slow" p14:dur="2000" advClick="0" advTm="78000"/>
    </mc:Choice>
    <mc:Fallback xmlns="">
      <p:transition spd="slow" advClick="0"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24" y="2011680"/>
            <a:ext cx="4572000" cy="4572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7388" y="2011680"/>
            <a:ext cx="6400800" cy="4572000"/>
          </a:xfrm>
          <a:prstGeom prst="rect">
            <a:avLst/>
          </a:prstGeom>
        </p:spPr>
      </p:pic>
      <p:sp>
        <p:nvSpPr>
          <p:cNvPr id="2" name="Title 1"/>
          <p:cNvSpPr>
            <a:spLocks noGrp="1"/>
          </p:cNvSpPr>
          <p:nvPr>
            <p:ph type="title"/>
          </p:nvPr>
        </p:nvSpPr>
        <p:spPr/>
        <p:txBody>
          <a:bodyPr>
            <a:normAutofit/>
          </a:bodyPr>
          <a:lstStyle/>
          <a:p>
            <a:r>
              <a:rPr lang="en-US" sz="4000" dirty="0" smtClean="0"/>
              <a:t>Energies in MW coronal vs. HXR </a:t>
            </a:r>
            <a:r>
              <a:rPr lang="en-US" sz="4000" dirty="0" err="1" smtClean="0"/>
              <a:t>footpoint</a:t>
            </a:r>
            <a:r>
              <a:rPr lang="en-US" sz="4000" dirty="0" smtClean="0"/>
              <a:t> source</a:t>
            </a:r>
            <a:endParaRPr lang="en-US" sz="4000" dirty="0"/>
          </a:p>
        </p:txBody>
      </p:sp>
      <p:sp>
        <p:nvSpPr>
          <p:cNvPr id="17" name="TextBox 16"/>
          <p:cNvSpPr txBox="1"/>
          <p:nvPr/>
        </p:nvSpPr>
        <p:spPr>
          <a:xfrm>
            <a:off x="1579419" y="2011680"/>
            <a:ext cx="498764" cy="338554"/>
          </a:xfrm>
          <a:prstGeom prst="rect">
            <a:avLst/>
          </a:prstGeom>
          <a:noFill/>
        </p:spPr>
        <p:txBody>
          <a:bodyPr wrap="square" rtlCol="0">
            <a:spAutoFit/>
          </a:bodyPr>
          <a:lstStyle/>
          <a:p>
            <a:r>
              <a:rPr lang="en-US" sz="1600" dirty="0" smtClean="0"/>
              <a:t>t1</a:t>
            </a:r>
            <a:endParaRPr lang="en-US" sz="1600" dirty="0"/>
          </a:p>
        </p:txBody>
      </p:sp>
      <p:sp>
        <p:nvSpPr>
          <p:cNvPr id="18" name="TextBox 17"/>
          <p:cNvSpPr txBox="1"/>
          <p:nvPr/>
        </p:nvSpPr>
        <p:spPr>
          <a:xfrm>
            <a:off x="2076796" y="2011680"/>
            <a:ext cx="498764" cy="338554"/>
          </a:xfrm>
          <a:prstGeom prst="rect">
            <a:avLst/>
          </a:prstGeom>
          <a:noFill/>
        </p:spPr>
        <p:txBody>
          <a:bodyPr wrap="square" rtlCol="0">
            <a:spAutoFit/>
          </a:bodyPr>
          <a:lstStyle/>
          <a:p>
            <a:r>
              <a:rPr lang="en-US" sz="1600" dirty="0" smtClean="0"/>
              <a:t>t2</a:t>
            </a:r>
            <a:endParaRPr lang="en-US" sz="1600" dirty="0"/>
          </a:p>
        </p:txBody>
      </p:sp>
      <p:sp>
        <p:nvSpPr>
          <p:cNvPr id="19" name="TextBox 18"/>
          <p:cNvSpPr txBox="1"/>
          <p:nvPr/>
        </p:nvSpPr>
        <p:spPr>
          <a:xfrm>
            <a:off x="2766754" y="2011680"/>
            <a:ext cx="498764" cy="338554"/>
          </a:xfrm>
          <a:prstGeom prst="rect">
            <a:avLst/>
          </a:prstGeom>
          <a:noFill/>
        </p:spPr>
        <p:txBody>
          <a:bodyPr wrap="square" rtlCol="0">
            <a:spAutoFit/>
          </a:bodyPr>
          <a:lstStyle/>
          <a:p>
            <a:r>
              <a:rPr lang="en-US" sz="1600" dirty="0" smtClean="0"/>
              <a:t>t3</a:t>
            </a:r>
            <a:endParaRPr lang="en-US" sz="1600" dirty="0"/>
          </a:p>
        </p:txBody>
      </p:sp>
      <p:sp>
        <p:nvSpPr>
          <p:cNvPr id="20" name="TextBox 19"/>
          <p:cNvSpPr txBox="1"/>
          <p:nvPr/>
        </p:nvSpPr>
        <p:spPr>
          <a:xfrm>
            <a:off x="3307943" y="2011680"/>
            <a:ext cx="498764" cy="338554"/>
          </a:xfrm>
          <a:prstGeom prst="rect">
            <a:avLst/>
          </a:prstGeom>
          <a:noFill/>
        </p:spPr>
        <p:txBody>
          <a:bodyPr wrap="square" rtlCol="0">
            <a:spAutoFit/>
          </a:bodyPr>
          <a:lstStyle/>
          <a:p>
            <a:r>
              <a:rPr lang="en-US" sz="1600" dirty="0" smtClean="0"/>
              <a:t>t4</a:t>
            </a:r>
            <a:endParaRPr lang="en-US" sz="1600" dirty="0"/>
          </a:p>
        </p:txBody>
      </p:sp>
      <p:sp>
        <p:nvSpPr>
          <p:cNvPr id="3" name="TextBox 2"/>
          <p:cNvSpPr txBox="1"/>
          <p:nvPr/>
        </p:nvSpPr>
        <p:spPr>
          <a:xfrm>
            <a:off x="605445" y="1521229"/>
            <a:ext cx="4322618" cy="369332"/>
          </a:xfrm>
          <a:prstGeom prst="rect">
            <a:avLst/>
          </a:prstGeom>
          <a:noFill/>
          <a:ln>
            <a:solidFill>
              <a:schemeClr val="tx1"/>
            </a:solidFill>
          </a:ln>
        </p:spPr>
        <p:txBody>
          <a:bodyPr wrap="square" rtlCol="0">
            <a:spAutoFit/>
          </a:bodyPr>
          <a:lstStyle/>
          <a:p>
            <a:pPr algn="ctr"/>
            <a:r>
              <a:rPr lang="en-US" dirty="0" smtClean="0"/>
              <a:t>From MW, 3.4 GHz source, E&gt;70 </a:t>
            </a:r>
            <a:r>
              <a:rPr lang="en-US" dirty="0" err="1" smtClean="0"/>
              <a:t>keV</a:t>
            </a:r>
            <a:endParaRPr lang="en-US" dirty="0"/>
          </a:p>
        </p:txBody>
      </p:sp>
      <p:sp>
        <p:nvSpPr>
          <p:cNvPr id="21" name="TextBox 20"/>
          <p:cNvSpPr txBox="1"/>
          <p:nvPr/>
        </p:nvSpPr>
        <p:spPr>
          <a:xfrm>
            <a:off x="7110153" y="1521229"/>
            <a:ext cx="3870959" cy="369332"/>
          </a:xfrm>
          <a:prstGeom prst="rect">
            <a:avLst/>
          </a:prstGeom>
          <a:noFill/>
          <a:ln>
            <a:solidFill>
              <a:schemeClr val="tx1"/>
            </a:solidFill>
          </a:ln>
        </p:spPr>
        <p:txBody>
          <a:bodyPr wrap="square" rtlCol="0">
            <a:spAutoFit/>
          </a:bodyPr>
          <a:lstStyle/>
          <a:p>
            <a:pPr algn="ctr"/>
            <a:r>
              <a:rPr lang="en-US" dirty="0" smtClean="0"/>
              <a:t>From HXR, 25-50 </a:t>
            </a:r>
            <a:r>
              <a:rPr lang="en-US" dirty="0" err="1" smtClean="0"/>
              <a:t>keV</a:t>
            </a:r>
            <a:r>
              <a:rPr lang="en-US" dirty="0" smtClean="0"/>
              <a:t> source, E&gt;17 </a:t>
            </a:r>
            <a:r>
              <a:rPr lang="en-US" dirty="0" err="1" smtClean="0"/>
              <a:t>keV</a:t>
            </a:r>
            <a:endParaRPr lang="en-US" dirty="0"/>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Tree>
    <p:extLst>
      <p:ext uri="{BB962C8B-B14F-4D97-AF65-F5344CB8AC3E}">
        <p14:creationId xmlns:p14="http://schemas.microsoft.com/office/powerpoint/2010/main" val="2471421128"/>
      </p:ext>
    </p:extLst>
  </p:cSld>
  <p:clrMapOvr>
    <a:masterClrMapping/>
  </p:clrMapOvr>
  <mc:AlternateContent xmlns:mc="http://schemas.openxmlformats.org/markup-compatibility/2006">
    <mc:Choice xmlns:p14="http://schemas.microsoft.com/office/powerpoint/2010/main" Requires="p14">
      <p:transition spd="slow" p14:dur="2000" advClick="0" advTm="40500"/>
    </mc:Choice>
    <mc:Fallback>
      <p:transition spd="slow" advClick="0" advTm="4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The high-energy </a:t>
            </a:r>
            <a:r>
              <a:rPr lang="en-US" dirty="0"/>
              <a:t>portion </a:t>
            </a:r>
            <a:r>
              <a:rPr lang="en-US" dirty="0" smtClean="0"/>
              <a:t>of the </a:t>
            </a:r>
            <a:r>
              <a:rPr lang="en-US" dirty="0" err="1"/>
              <a:t>nonthermal</a:t>
            </a:r>
            <a:r>
              <a:rPr lang="en-US" dirty="0"/>
              <a:t> electron distribution, responsible for the MW emission, displays a much </a:t>
            </a:r>
            <a:r>
              <a:rPr lang="en-US" dirty="0" smtClean="0"/>
              <a:t>stronger hardening than </a:t>
            </a:r>
            <a:r>
              <a:rPr lang="en-US" dirty="0"/>
              <a:t>the low-energy </a:t>
            </a:r>
            <a:r>
              <a:rPr lang="en-US" dirty="0" smtClean="0"/>
              <a:t>portion, responsible </a:t>
            </a:r>
            <a:r>
              <a:rPr lang="en-US" dirty="0"/>
              <a:t>for the HXR emission. </a:t>
            </a:r>
            <a:endParaRPr lang="en-US" dirty="0" smtClean="0"/>
          </a:p>
          <a:p>
            <a:r>
              <a:rPr lang="en-US" dirty="0" smtClean="0"/>
              <a:t>This is consistent </a:t>
            </a:r>
            <a:r>
              <a:rPr lang="en-US" dirty="0"/>
              <a:t>with a </a:t>
            </a:r>
            <a:r>
              <a:rPr lang="en-US" dirty="0" smtClean="0"/>
              <a:t>single electron </a:t>
            </a:r>
            <a:r>
              <a:rPr lang="en-US" dirty="0"/>
              <a:t>population evolving according to a simplified trap-plus-precipitation model with </a:t>
            </a:r>
            <a:r>
              <a:rPr lang="en-US" dirty="0" smtClean="0"/>
              <a:t>sustained injection/acceleration </a:t>
            </a:r>
            <a:r>
              <a:rPr lang="en-US" dirty="0"/>
              <a:t>of </a:t>
            </a:r>
            <a:r>
              <a:rPr lang="en-US" dirty="0" err="1"/>
              <a:t>nonthermal</a:t>
            </a:r>
            <a:r>
              <a:rPr lang="en-US" dirty="0"/>
              <a:t> </a:t>
            </a:r>
            <a:r>
              <a:rPr lang="en-US" dirty="0" smtClean="0"/>
              <a:t>electrons in the corona</a:t>
            </a:r>
          </a:p>
          <a:p>
            <a:r>
              <a:rPr lang="en-US" dirty="0" smtClean="0"/>
              <a:t>Based </a:t>
            </a:r>
            <a:r>
              <a:rPr lang="en-US" dirty="0"/>
              <a:t>on this picture </a:t>
            </a:r>
            <a:r>
              <a:rPr lang="en-US" dirty="0" smtClean="0"/>
              <a:t>we find a significant increase of several orders of magnitude in the total instantaneous energy of &gt;70 </a:t>
            </a:r>
            <a:r>
              <a:rPr lang="en-US" dirty="0" err="1" smtClean="0"/>
              <a:t>keV</a:t>
            </a:r>
            <a:r>
              <a:rPr lang="en-US" dirty="0" smtClean="0"/>
              <a:t> electrons  contained </a:t>
            </a:r>
            <a:r>
              <a:rPr lang="en-US" dirty="0"/>
              <a:t>in a coronal volume enclosed by </a:t>
            </a:r>
            <a:r>
              <a:rPr lang="en-US" dirty="0" smtClean="0"/>
              <a:t>the 3.4 </a:t>
            </a:r>
            <a:r>
              <a:rPr lang="en-US" dirty="0"/>
              <a:t>GHz MW </a:t>
            </a:r>
            <a:r>
              <a:rPr lang="en-US" dirty="0" smtClean="0"/>
              <a:t>source</a:t>
            </a:r>
            <a:endParaRPr lang="en-US" dirty="0"/>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159" y="6400800"/>
            <a:ext cx="790868" cy="276804"/>
          </a:xfrm>
          <a:prstGeom prst="rect">
            <a:avLst/>
          </a:prstGeom>
        </p:spPr>
      </p:pic>
      <p:sp>
        <p:nvSpPr>
          <p:cNvPr id="6" name="TextBox 5"/>
          <p:cNvSpPr txBox="1"/>
          <p:nvPr/>
        </p:nvSpPr>
        <p:spPr>
          <a:xfrm>
            <a:off x="4469466" y="545052"/>
            <a:ext cx="6996386" cy="646331"/>
          </a:xfrm>
          <a:prstGeom prst="rect">
            <a:avLst/>
          </a:prstGeom>
          <a:noFill/>
          <a:ln>
            <a:solidFill>
              <a:schemeClr val="accent1"/>
            </a:solidFill>
          </a:ln>
        </p:spPr>
        <p:txBody>
          <a:bodyPr wrap="square" rtlCol="0">
            <a:spAutoFit/>
          </a:bodyPr>
          <a:lstStyle/>
          <a:p>
            <a:pPr algn="ctr"/>
            <a:r>
              <a:rPr lang="en-US" dirty="0" smtClean="0"/>
              <a:t>Accepted to Frontiers in Astronomy and </a:t>
            </a:r>
            <a:r>
              <a:rPr lang="en-US" dirty="0"/>
              <a:t>Space Sciences: </a:t>
            </a:r>
            <a:r>
              <a:rPr lang="en-US" dirty="0">
                <a:hlinkClick r:id="rId9"/>
              </a:rPr>
              <a:t>https://</a:t>
            </a:r>
            <a:r>
              <a:rPr lang="en-US" dirty="0" smtClean="0">
                <a:hlinkClick r:id="rId9"/>
              </a:rPr>
              <a:t>arxiv.org/abs/2004.13155</a:t>
            </a:r>
            <a:endParaRPr lang="en-US" dirty="0" smtClean="0"/>
          </a:p>
        </p:txBody>
      </p:sp>
      <p:pic>
        <p:nvPicPr>
          <p:cNvPr id="7" name="slide 9-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4" y="3806825"/>
            <a:ext cx="487363" cy="487363"/>
          </a:xfrm>
          <a:prstGeom prst="rect">
            <a:avLst/>
          </a:prstGeom>
        </p:spPr>
      </p:pic>
    </p:spTree>
    <p:extLst>
      <p:ext uri="{BB962C8B-B14F-4D97-AF65-F5344CB8AC3E}">
        <p14:creationId xmlns:p14="http://schemas.microsoft.com/office/powerpoint/2010/main" val="348311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51" fill="hold"/>
                                        <p:tgtEl>
                                          <p:spTgt spid="4"/>
                                        </p:tgtEl>
                                      </p:cBhvr>
                                    </p:cmd>
                                  </p:childTnLst>
                                </p:cTn>
                              </p:par>
                            </p:childTnLst>
                          </p:cTn>
                        </p:par>
                        <p:par>
                          <p:cTn id="7" fill="hold">
                            <p:stCondLst>
                              <p:cond delay="45551"/>
                            </p:stCondLst>
                            <p:childTnLst>
                              <p:par>
                                <p:cTn id="8" presetID="1" presetClass="mediacall" presetSubtype="0" fill="hold" nodeType="afterEffect">
                                  <p:stCondLst>
                                    <p:cond delay="0"/>
                                  </p:stCondLst>
                                  <p:childTnLst>
                                    <p:cmd type="call" cmd="playFrom(0.0)">
                                      <p:cBhvr>
                                        <p:cTn id="9" dur="126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2407</Words>
  <Application>Microsoft Office PowerPoint</Application>
  <PresentationFormat>Widescreen</PresentationFormat>
  <Paragraphs>88</Paragraphs>
  <Slides>10</Slides>
  <Notes>9</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Cambria Math</vt:lpstr>
      <vt:lpstr>Office Theme</vt:lpstr>
      <vt:lpstr>Evolution of Flare-accelerated Electrons Quantified by Spatially Resolved Analysis</vt:lpstr>
      <vt:lpstr>Introduction</vt:lpstr>
      <vt:lpstr>PowerPoint Presentation</vt:lpstr>
      <vt:lpstr>PowerPoint Presentation</vt:lpstr>
      <vt:lpstr>PowerPoint Presentation</vt:lpstr>
      <vt:lpstr>PowerPoint Presentation</vt:lpstr>
      <vt:lpstr>PowerPoint Presentation</vt:lpstr>
      <vt:lpstr>Energies in MW coronal vs. HXR footpoint source</vt:lpstr>
      <vt:lpstr>Conclusions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Natsuha Kuroda</dc:creator>
  <cp:lastModifiedBy>Natsuha Kuroda</cp:lastModifiedBy>
  <cp:revision>125</cp:revision>
  <dcterms:created xsi:type="dcterms:W3CDTF">2020-04-23T21:13:37Z</dcterms:created>
  <dcterms:modified xsi:type="dcterms:W3CDTF">2020-04-29T16:11:33Z</dcterms:modified>
</cp:coreProperties>
</file>