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591" r:id="rId2"/>
    <p:sldId id="639" r:id="rId3"/>
    <p:sldId id="622" r:id="rId4"/>
    <p:sldId id="616" r:id="rId5"/>
    <p:sldId id="632" r:id="rId6"/>
    <p:sldId id="619" r:id="rId7"/>
    <p:sldId id="623" r:id="rId8"/>
    <p:sldId id="636" r:id="rId9"/>
    <p:sldId id="596" r:id="rId10"/>
    <p:sldId id="635" r:id="rId11"/>
    <p:sldId id="638" r:id="rId12"/>
    <p:sldId id="609" r:id="rId13"/>
    <p:sldId id="600" r:id="rId14"/>
    <p:sldId id="602" r:id="rId15"/>
    <p:sldId id="605" r:id="rId16"/>
    <p:sldId id="640" r:id="rId17"/>
    <p:sldId id="598" r:id="rId18"/>
    <p:sldId id="641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CC00"/>
    <a:srgbClr val="FFFF00"/>
    <a:srgbClr val="FF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895" autoAdjust="0"/>
  </p:normalViewPr>
  <p:slideViewPr>
    <p:cSldViewPr>
      <p:cViewPr>
        <p:scale>
          <a:sx n="125" d="100"/>
          <a:sy n="125" d="100"/>
        </p:scale>
        <p:origin x="-424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8B14431C-84FD-6844-ACA1-88DEDE8DC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5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42657-8A38-C044-B76A-4552ABEE1006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 userDrawn="1"/>
        </p:nvSpPr>
        <p:spPr bwMode="auto">
          <a:xfrm>
            <a:off x="6156176" y="6265118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i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peter.gallagher@tcd.ie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7150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PY3P05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7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7150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PY3P05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5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28184" y="6237312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 smtClean="0"/>
              <a:t>peter.gallagher@tcd.ie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9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6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6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7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7150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PY3P05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7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7150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PY3P05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7150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PY3P05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0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7150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PY3P05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8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7150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PY3P05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28184" y="6237312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 smtClean="0"/>
              <a:t>peter.gallagher@tcd.ie</a:t>
            </a:r>
            <a:endParaRPr lang="en-US" dirty="0"/>
          </a:p>
        </p:txBody>
      </p:sp>
      <p:sp>
        <p:nvSpPr>
          <p:cNvPr id="1029" name="Line 7"/>
          <p:cNvSpPr>
            <a:spLocks noChangeShapeType="1"/>
          </p:cNvSpPr>
          <p:nvPr userDrawn="1"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 i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 i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 i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 i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o"/>
        <a:defRPr sz="16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o"/>
        <a:defRPr sz="1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o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o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o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o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o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o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o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tif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8229600" cy="2448272"/>
          </a:xfrm>
        </p:spPr>
        <p:txBody>
          <a:bodyPr/>
          <a:lstStyle/>
          <a:p>
            <a:r>
              <a:rPr lang="en-US" sz="3200" i="0" dirty="0" smtClean="0"/>
              <a:t>Solar Radio Monitoring</a:t>
            </a:r>
            <a:br>
              <a:rPr lang="en-US" sz="3200" i="0" dirty="0" smtClean="0"/>
            </a:br>
            <a:r>
              <a:rPr lang="en-US" sz="3200" i="0" dirty="0" smtClean="0"/>
              <a:t> for Space Weather Applications</a:t>
            </a:r>
            <a:br>
              <a:rPr lang="en-US" sz="3200" i="0" dirty="0" smtClean="0"/>
            </a:br>
            <a:r>
              <a:rPr lang="en-US" sz="3200" i="0" dirty="0"/>
              <a:t/>
            </a:r>
            <a:br>
              <a:rPr lang="en-US" sz="3200" i="0" dirty="0"/>
            </a:br>
            <a:r>
              <a:rPr lang="en-US" sz="2800" b="0" i="0" dirty="0" smtClean="0"/>
              <a:t>Peter T. Gallagher</a:t>
            </a:r>
            <a:endParaRPr lang="en-US" sz="2800" b="0" dirty="0">
              <a:ea typeface="+mj-ea"/>
              <a:cs typeface="+mj-cs"/>
            </a:endParaRP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7010400" y="3733800"/>
            <a:ext cx="762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24128" y="6309320"/>
            <a:ext cx="309634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933056"/>
            <a:ext cx="4176464" cy="1294358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28184" y="6237312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 smtClean="0"/>
              <a:t>peter.gallagher@tcd.ie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7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97360" y="0"/>
            <a:ext cx="8229600" cy="1143000"/>
          </a:xfrm>
        </p:spPr>
        <p:txBody>
          <a:bodyPr/>
          <a:lstStyle/>
          <a:p>
            <a:r>
              <a:rPr lang="en-US" dirty="0" smtClean="0"/>
              <a:t>Type III Radio Bursts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229600" cy="4983163"/>
          </a:xfrm>
        </p:spPr>
        <p:txBody>
          <a:bodyPr/>
          <a:lstStyle/>
          <a:p>
            <a:r>
              <a:rPr lang="en-US" dirty="0" smtClean="0"/>
              <a:t>Energetic electrons on open magnetic field lines</a:t>
            </a:r>
          </a:p>
          <a:p>
            <a:endParaRPr lang="en-US" dirty="0"/>
          </a:p>
          <a:p>
            <a:r>
              <a:rPr lang="en-US" dirty="0" smtClean="0"/>
              <a:t>Fast drift in frequency =&gt; ~0.3 speed of light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734177" y="4653136"/>
            <a:ext cx="2230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 err="1" smtClean="0"/>
              <a:t>Gopalswamy</a:t>
            </a:r>
            <a:r>
              <a:rPr lang="en-US" sz="1400" i="0" dirty="0" smtClean="0"/>
              <a:t> et al. (2007)</a:t>
            </a:r>
            <a:endParaRPr lang="en-US" sz="1400" i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30389" r="29885" b="4672"/>
          <a:stretch/>
        </p:blipFill>
        <p:spPr>
          <a:xfrm>
            <a:off x="323528" y="2659969"/>
            <a:ext cx="5184576" cy="35053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1280"/>
          <a:stretch/>
        </p:blipFill>
        <p:spPr>
          <a:xfrm>
            <a:off x="5004048" y="624472"/>
            <a:ext cx="3816424" cy="39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5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Coronal Mass Ejections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 multi-frequency imaging  can reveal structure of CMEs their dynamics</a:t>
            </a:r>
            <a:r>
              <a:rPr lang="en-US" dirty="0"/>
              <a:t> </a:t>
            </a:r>
            <a:r>
              <a:rPr lang="en-US" dirty="0" smtClean="0"/>
              <a:t>=&gt; important for arrival prediction at 1AU.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4208" y="6237312"/>
            <a:ext cx="2284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Bastian et al. (1998,2001)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76872"/>
            <a:ext cx="3756341" cy="3024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107653"/>
            <a:ext cx="2808312" cy="355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1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Mass Ejections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83163"/>
          </a:xfrm>
        </p:spPr>
        <p:txBody>
          <a:bodyPr/>
          <a:lstStyle/>
          <a:p>
            <a:r>
              <a:rPr lang="en-US" sz="1800" dirty="0" smtClean="0"/>
              <a:t>Radio multi-frequency imaging  can reveal structure of CMEs their connection to low corona =&gt; estimate of propagation direction.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916832"/>
            <a:ext cx="3969864" cy="4104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4288" y="6237312"/>
            <a:ext cx="1625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Maia et al. (2001)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902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Space Weather-Relevant Observatories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82141"/>
            <a:ext cx="8229600" cy="4983163"/>
          </a:xfrm>
        </p:spPr>
        <p:txBody>
          <a:bodyPr/>
          <a:lstStyle/>
          <a:p>
            <a:r>
              <a:rPr lang="en-US" sz="2000" dirty="0" smtClean="0"/>
              <a:t>Radio Solar Telescope Network </a:t>
            </a:r>
            <a:r>
              <a:rPr lang="en-US" sz="2000" dirty="0"/>
              <a:t>(RSTN) </a:t>
            </a:r>
            <a:endParaRPr lang="en-US" sz="2000" dirty="0" smtClean="0"/>
          </a:p>
          <a:p>
            <a:pPr lvl="1"/>
            <a:endParaRPr lang="en-US" sz="2000" dirty="0"/>
          </a:p>
          <a:p>
            <a:r>
              <a:rPr lang="en-US" sz="2000" dirty="0" smtClean="0"/>
              <a:t>E-</a:t>
            </a:r>
            <a:r>
              <a:rPr lang="en-US" sz="2000" dirty="0" err="1" smtClean="0"/>
              <a:t>Callisto</a:t>
            </a:r>
            <a:r>
              <a:rPr lang="en-US" sz="2000" dirty="0" smtClean="0"/>
              <a:t> Network</a:t>
            </a:r>
          </a:p>
          <a:p>
            <a:endParaRPr lang="en-US" sz="2000" dirty="0" smtClean="0"/>
          </a:p>
          <a:p>
            <a:r>
              <a:rPr lang="en-US" sz="2000" dirty="0" smtClean="0"/>
              <a:t>Australian Space Weather Service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Korean Solar Radio Burst Locator</a:t>
            </a:r>
          </a:p>
          <a:p>
            <a:pPr lvl="1"/>
            <a:endParaRPr lang="en-US" sz="2000" dirty="0" smtClean="0"/>
          </a:p>
          <a:p>
            <a:r>
              <a:rPr lang="en-US" sz="2000" dirty="0" err="1" smtClean="0"/>
              <a:t>Nancay</a:t>
            </a:r>
            <a:r>
              <a:rPr lang="en-US" sz="2000" dirty="0" smtClean="0"/>
              <a:t> Radio Observatory</a:t>
            </a:r>
          </a:p>
          <a:p>
            <a:pPr lvl="1"/>
            <a:endParaRPr lang="en-US" sz="2000" dirty="0"/>
          </a:p>
          <a:p>
            <a:r>
              <a:rPr lang="en-US" sz="2000" dirty="0" err="1" smtClean="0"/>
              <a:t>Nobeyama</a:t>
            </a:r>
            <a:r>
              <a:rPr lang="en-US" sz="2000" dirty="0" smtClean="0"/>
              <a:t> </a:t>
            </a:r>
            <a:r>
              <a:rPr lang="en-US" sz="2000" dirty="0" err="1" smtClean="0"/>
              <a:t>Radioheliograph</a:t>
            </a:r>
            <a:endParaRPr lang="en-US" sz="2000" dirty="0" smtClean="0"/>
          </a:p>
          <a:p>
            <a:pPr lvl="1"/>
            <a:endParaRPr lang="en-US" sz="2000" dirty="0"/>
          </a:p>
          <a:p>
            <a:r>
              <a:rPr lang="en-US" sz="2000" dirty="0" smtClean="0"/>
              <a:t>Owens Valley Solar Array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039" y="1199632"/>
            <a:ext cx="2927155" cy="1440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9146" b="14520"/>
          <a:stretch/>
        </p:blipFill>
        <p:spPr>
          <a:xfrm>
            <a:off x="5724039" y="2894784"/>
            <a:ext cx="2924572" cy="147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7" y="4584008"/>
            <a:ext cx="1588859" cy="14918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4512000"/>
            <a:ext cx="2376264" cy="1581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4792" y="2855816"/>
            <a:ext cx="1111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E-</a:t>
            </a:r>
            <a:r>
              <a:rPr lang="en-US" sz="1600" dirty="0" err="1" smtClean="0"/>
              <a:t>Callisto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884279" y="1199632"/>
            <a:ext cx="792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RSTN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4512000"/>
            <a:ext cx="92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Nancay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300192" y="4512000"/>
            <a:ext cx="1225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Nobeyama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193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addition: Chinese Solar Radio Heliograph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83163"/>
          </a:xfrm>
        </p:spPr>
        <p:txBody>
          <a:bodyPr/>
          <a:lstStyle/>
          <a:p>
            <a:r>
              <a:rPr lang="en-US" sz="1800" dirty="0" smtClean="0"/>
              <a:t>Frequency range: 0.4 – 15 GHz</a:t>
            </a:r>
          </a:p>
          <a:p>
            <a:endParaRPr lang="en-US" sz="1800" dirty="0"/>
          </a:p>
          <a:p>
            <a:r>
              <a:rPr lang="en-US" sz="1800" dirty="0" smtClean="0"/>
              <a:t>Antennas: 40 x 4.5m and 60 x 2m</a:t>
            </a:r>
          </a:p>
          <a:p>
            <a:endParaRPr lang="en-US" sz="1800" dirty="0"/>
          </a:p>
          <a:p>
            <a:r>
              <a:rPr lang="en-US" sz="1800" dirty="0" smtClean="0"/>
              <a:t>Spatial resolution: 1.3 – 50”</a:t>
            </a:r>
          </a:p>
          <a:p>
            <a:endParaRPr lang="en-US" sz="1800" dirty="0"/>
          </a:p>
          <a:p>
            <a:r>
              <a:rPr lang="en-US" sz="1800" dirty="0" smtClean="0"/>
              <a:t>Temporal resolution: </a:t>
            </a:r>
            <a:r>
              <a:rPr lang="en-US" sz="1800" dirty="0" err="1" smtClean="0"/>
              <a:t>msec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Polarization: L and R</a:t>
            </a:r>
          </a:p>
          <a:p>
            <a:endParaRPr lang="en-US" sz="1800" dirty="0"/>
          </a:p>
          <a:p>
            <a:r>
              <a:rPr lang="en-US" sz="1800" dirty="0" smtClean="0"/>
              <a:t>Field of view: 41” – 11</a:t>
            </a:r>
            <a:r>
              <a:rPr lang="en-US" sz="1800" baseline="30000" dirty="0" smtClean="0"/>
              <a:t>o</a:t>
            </a:r>
          </a:p>
          <a:p>
            <a:endParaRPr lang="en-US" sz="1800" baseline="30000" dirty="0"/>
          </a:p>
          <a:p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124744"/>
            <a:ext cx="3606800" cy="2247900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056"/>
            <a:ext cx="219423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 descr="20140512_050002_512_00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2160068" cy="216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26560" y="3545840"/>
            <a:ext cx="4269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latin typeface="Times New Roman"/>
                <a:cs typeface="Times New Roman"/>
              </a:rPr>
              <a:t>       CSRH (1.7 GHz)                           SDO/AIA (171 A)</a:t>
            </a:r>
            <a:endParaRPr lang="en-US" sz="1400" i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749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Proposed: European Solar Radio Array (ESOLAR)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258816" cy="4983163"/>
          </a:xfrm>
        </p:spPr>
        <p:txBody>
          <a:bodyPr/>
          <a:lstStyle/>
          <a:p>
            <a:r>
              <a:rPr lang="en-US" sz="1800" dirty="0"/>
              <a:t>Frequency range: </a:t>
            </a:r>
            <a:r>
              <a:rPr lang="en-US" sz="1800" dirty="0" smtClean="0"/>
              <a:t>~</a:t>
            </a:r>
            <a:r>
              <a:rPr lang="en-GB" sz="1800" dirty="0" smtClean="0"/>
              <a:t>0.1 </a:t>
            </a:r>
            <a:r>
              <a:rPr lang="en-GB" sz="1800" dirty="0"/>
              <a:t>– 3 </a:t>
            </a:r>
            <a:r>
              <a:rPr lang="en-GB" sz="1800" dirty="0" smtClean="0"/>
              <a:t>GHz</a:t>
            </a:r>
            <a:r>
              <a:rPr lang="en-IE" sz="1800" dirty="0"/>
              <a:t>.</a:t>
            </a:r>
            <a:endParaRPr lang="en-IE" sz="1800" dirty="0" smtClean="0"/>
          </a:p>
          <a:p>
            <a:endParaRPr lang="en-US" sz="1800" dirty="0"/>
          </a:p>
          <a:p>
            <a:r>
              <a:rPr lang="en-US" sz="1800" dirty="0" smtClean="0"/>
              <a:t>Dynamic spectra and imaging. </a:t>
            </a:r>
          </a:p>
          <a:p>
            <a:endParaRPr lang="en-US" sz="1800" dirty="0" smtClean="0"/>
          </a:p>
          <a:p>
            <a:r>
              <a:rPr lang="en-US" sz="1800" dirty="0" smtClean="0"/>
              <a:t>Radio burst, coronal hole, active region, and filament monitoring.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</p:txBody>
      </p:sp>
      <p:pic>
        <p:nvPicPr>
          <p:cNvPr id="6" name="Picture 5" descr="Macintosh HD:Users:ptg:Documents:proposals:ESOLAR:esolar_figures:Slide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4"/>
          <a:stretch>
            <a:fillRect/>
          </a:stretch>
        </p:blipFill>
        <p:spPr bwMode="auto">
          <a:xfrm>
            <a:off x="1187624" y="3717032"/>
            <a:ext cx="6624736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3" t="5560" r="4080" b="5438"/>
          <a:stretch/>
        </p:blipFill>
        <p:spPr bwMode="auto">
          <a:xfrm>
            <a:off x="5004048" y="1196752"/>
            <a:ext cx="3168352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201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Current </a:t>
            </a:r>
            <a:r>
              <a:rPr lang="en-US" dirty="0"/>
              <a:t>Radio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983163"/>
          </a:xfrm>
        </p:spPr>
        <p:txBody>
          <a:bodyPr/>
          <a:lstStyle/>
          <a:p>
            <a:r>
              <a:rPr lang="en-US" sz="2400" dirty="0"/>
              <a:t>Higher sensitivity needed for both imaging and spectral.</a:t>
            </a:r>
          </a:p>
          <a:p>
            <a:endParaRPr lang="en-US" sz="2400" dirty="0" smtClean="0"/>
          </a:p>
          <a:p>
            <a:r>
              <a:rPr lang="en-US" sz="2400" dirty="0" smtClean="0"/>
              <a:t>Incomplete </a:t>
            </a:r>
            <a:r>
              <a:rPr lang="en-US" sz="2400" dirty="0"/>
              <a:t>spectral coverage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Incomplete 24-7 coverage. 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Imaging unavailable </a:t>
            </a:r>
            <a:r>
              <a:rPr lang="en-US" sz="2400" dirty="0" smtClean="0"/>
              <a:t>at many </a:t>
            </a:r>
            <a:r>
              <a:rPr lang="en-US" sz="2400" dirty="0"/>
              <a:t>frequencies.</a:t>
            </a:r>
          </a:p>
          <a:p>
            <a:endParaRPr lang="en-US" sz="2400" dirty="0" smtClean="0"/>
          </a:p>
          <a:p>
            <a:r>
              <a:rPr lang="en-US" sz="2400" dirty="0" smtClean="0"/>
              <a:t>Difficult to combining </a:t>
            </a:r>
            <a:r>
              <a:rPr lang="en-US" sz="2400" dirty="0"/>
              <a:t>different spectrometer </a:t>
            </a:r>
            <a:r>
              <a:rPr lang="en-US" sz="2400" dirty="0" smtClean="0"/>
              <a:t>data </a:t>
            </a:r>
          </a:p>
          <a:p>
            <a:pPr marL="457200" lvl="1" indent="0">
              <a:buNone/>
            </a:pPr>
            <a:r>
              <a:rPr lang="en-US" sz="2400" dirty="0" smtClean="0"/>
              <a:t>=&gt; data standards not well adhered to.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925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Space Weather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83163"/>
          </a:xfrm>
        </p:spPr>
        <p:txBody>
          <a:bodyPr/>
          <a:lstStyle/>
          <a:p>
            <a:r>
              <a:rPr lang="en-US" sz="1800" b="1" i="1" dirty="0"/>
              <a:t>Requirement: </a:t>
            </a:r>
            <a:r>
              <a:rPr lang="en-US" sz="1800" b="1" dirty="0" smtClean="0"/>
              <a:t>Continuous monitoring of the radio Sun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Global network operating in realtime.</a:t>
            </a:r>
          </a:p>
          <a:p>
            <a:pPr lvl="1"/>
            <a:r>
              <a:rPr lang="en-US" sz="1800" dirty="0" smtClean="0"/>
              <a:t>EU-US-Australia-India-China-Japan-South Africa?</a:t>
            </a:r>
          </a:p>
          <a:p>
            <a:pPr lvl="1"/>
            <a:r>
              <a:rPr lang="en-US" sz="1800" dirty="0" smtClean="0"/>
              <a:t>Space-based antennae? </a:t>
            </a:r>
            <a:r>
              <a:rPr lang="en-US" sz="1800" dirty="0" err="1" smtClean="0"/>
              <a:t>Nanosats</a:t>
            </a:r>
            <a:r>
              <a:rPr lang="en-US" sz="1800" dirty="0" smtClean="0"/>
              <a:t>?</a:t>
            </a:r>
          </a:p>
          <a:p>
            <a:endParaRPr lang="en-US" sz="1800" dirty="0"/>
          </a:p>
          <a:p>
            <a:r>
              <a:rPr lang="en-US" sz="1800" b="1" i="1" dirty="0" smtClean="0"/>
              <a:t>Requirement: </a:t>
            </a:r>
            <a:r>
              <a:rPr lang="en-US" sz="1800" b="1" dirty="0" smtClean="0"/>
              <a:t>Dynamic spectra</a:t>
            </a:r>
            <a:endParaRPr lang="en-US" sz="1800" dirty="0" smtClean="0"/>
          </a:p>
          <a:p>
            <a:pPr lvl="1"/>
            <a:r>
              <a:rPr lang="en-US" sz="1800" dirty="0" smtClean="0"/>
              <a:t>Burst type and drift rates/shock velocities.</a:t>
            </a:r>
          </a:p>
          <a:p>
            <a:pPr lvl="1"/>
            <a:r>
              <a:rPr lang="en-US" sz="1800" dirty="0" smtClean="0"/>
              <a:t>Calibrated flux measurements at &gt;1 GHz.</a:t>
            </a:r>
          </a:p>
          <a:p>
            <a:pPr lvl="1"/>
            <a:r>
              <a:rPr lang="en-US" sz="1800" dirty="0" smtClean="0"/>
              <a:t>A SRBL/KSRBL network?</a:t>
            </a:r>
          </a:p>
          <a:p>
            <a:endParaRPr lang="en-US" sz="1800" dirty="0"/>
          </a:p>
          <a:p>
            <a:r>
              <a:rPr lang="en-US" sz="1800" b="1" i="1" dirty="0"/>
              <a:t>Requirement: </a:t>
            </a:r>
            <a:r>
              <a:rPr lang="en-US" sz="1800" b="1" dirty="0" smtClean="0"/>
              <a:t>Imaging-spectroscopy</a:t>
            </a:r>
          </a:p>
          <a:p>
            <a:pPr lvl="1"/>
            <a:r>
              <a:rPr lang="en-US" sz="1800" dirty="0" smtClean="0"/>
              <a:t>Burst locations on disk.</a:t>
            </a:r>
          </a:p>
          <a:p>
            <a:pPr lvl="1"/>
            <a:r>
              <a:rPr lang="en-US" sz="1800" dirty="0" smtClean="0"/>
              <a:t>Brightness temperatures and magnetic fields.</a:t>
            </a:r>
          </a:p>
          <a:p>
            <a:pPr lvl="1"/>
            <a:r>
              <a:rPr lang="en-US" sz="1800" dirty="0" smtClean="0"/>
              <a:t>Microwave in China and US – missing in Europe =&gt; ESOLAR?</a:t>
            </a:r>
          </a:p>
          <a:p>
            <a:pPr lvl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51087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62272"/>
            <a:ext cx="8229600" cy="1143000"/>
          </a:xfrm>
        </p:spPr>
        <p:txBody>
          <a:bodyPr/>
          <a:lstStyle/>
          <a:p>
            <a:r>
              <a:rPr lang="en-US" dirty="0" smtClean="0"/>
              <a:t>Trinity SW Products – Not currently in ESA-SSA</a:t>
            </a:r>
            <a:endParaRPr lang="en-US" dirty="0"/>
          </a:p>
        </p:txBody>
      </p:sp>
      <p:pic>
        <p:nvPicPr>
          <p:cNvPr id="4" name="Content Placeholder 4" descr="lofar_test_array_2014-06-18 16.20.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9" b="10249"/>
          <a:stretch>
            <a:fillRect/>
          </a:stretch>
        </p:blipFill>
        <p:spPr>
          <a:xfrm>
            <a:off x="901104" y="1124744"/>
            <a:ext cx="2304256" cy="1494833"/>
          </a:xfrm>
        </p:spPr>
      </p:pic>
      <p:pic>
        <p:nvPicPr>
          <p:cNvPr id="6" name="Picture 3" descr="BIRR-kindex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 b="6506"/>
          <a:stretch/>
        </p:blipFill>
        <p:spPr bwMode="auto">
          <a:xfrm>
            <a:off x="685080" y="5129024"/>
            <a:ext cx="2808312" cy="109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63" y="1340768"/>
            <a:ext cx="3148821" cy="2448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056" y="764704"/>
            <a:ext cx="3050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Callisto</a:t>
            </a:r>
            <a:r>
              <a:rPr lang="en-US" sz="1600" dirty="0" smtClean="0"/>
              <a:t> Radio Burst Monitoring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85080" y="4797152"/>
            <a:ext cx="281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Irish Magnetograph Network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239603" y="908720"/>
            <a:ext cx="2232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www.SolarMonitor.org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995936" y="4133398"/>
            <a:ext cx="44915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TCD automated algorithms for: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Active regions (SMART; Higgins et al.)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CMEs (CORIMP; Byrne et al.)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Coronal holes (CHARM; Krista &amp; Gallagher)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EUV waves (</a:t>
            </a:r>
            <a:r>
              <a:rPr lang="en-US" sz="1600" dirty="0" err="1" smtClean="0"/>
              <a:t>CorPITA</a:t>
            </a:r>
            <a:r>
              <a:rPr lang="en-US" sz="1600" dirty="0" smtClean="0"/>
              <a:t>; Long et al.)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Geomagnetic storms and GICs (Blake et al.)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3000" t="37737" r="47000"/>
          <a:stretch/>
        </p:blipFill>
        <p:spPr>
          <a:xfrm>
            <a:off x="1029344" y="2996952"/>
            <a:ext cx="2032000" cy="1747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5040" y="2636912"/>
            <a:ext cx="3742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VLF Sudden </a:t>
            </a:r>
            <a:r>
              <a:rPr lang="en-US" sz="1600" dirty="0" err="1" smtClean="0"/>
              <a:t>Ionospheric</a:t>
            </a:r>
            <a:r>
              <a:rPr lang="en-US" sz="1600" dirty="0" smtClean="0"/>
              <a:t> Disturbances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631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Weather Effects of Solar Radio Emission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32" y="1412776"/>
            <a:ext cx="8229600" cy="4983163"/>
          </a:xfrm>
        </p:spPr>
        <p:txBody>
          <a:bodyPr/>
          <a:lstStyle/>
          <a:p>
            <a:r>
              <a:rPr lang="en-US" sz="2000" dirty="0" smtClean="0"/>
              <a:t>Dropped calls on mobile phone networks.</a:t>
            </a:r>
          </a:p>
          <a:p>
            <a:endParaRPr lang="en-US" sz="2000" dirty="0"/>
          </a:p>
          <a:p>
            <a:r>
              <a:rPr lang="en-US" sz="2000" dirty="0" smtClean="0"/>
              <a:t>Air traffic control interference (e.g., Sweden). </a:t>
            </a:r>
          </a:p>
          <a:p>
            <a:endParaRPr lang="en-US" sz="2000" dirty="0"/>
          </a:p>
          <a:p>
            <a:r>
              <a:rPr lang="en-US" sz="2000" dirty="0" smtClean="0"/>
              <a:t>Radar interruptions. </a:t>
            </a:r>
          </a:p>
          <a:p>
            <a:endParaRPr lang="en-US" sz="2000" dirty="0"/>
          </a:p>
          <a:p>
            <a:r>
              <a:rPr lang="en-US" sz="2000" dirty="0" smtClean="0"/>
              <a:t>Short wave/high frequency communication fades.</a:t>
            </a:r>
          </a:p>
          <a:p>
            <a:endParaRPr lang="en-US" sz="2000" dirty="0"/>
          </a:p>
          <a:p>
            <a:r>
              <a:rPr lang="en-US" sz="2000" dirty="0" smtClean="0"/>
              <a:t>GNSS/GPS signal disruption. </a:t>
            </a:r>
          </a:p>
          <a:p>
            <a:endParaRPr lang="en-US" sz="2000" dirty="0"/>
          </a:p>
          <a:p>
            <a:r>
              <a:rPr lang="en-US" sz="2000" dirty="0" smtClean="0"/>
              <a:t>Satellite communications interruptions.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2" descr="C:\Users\pcannon\Documents\4th_Latitude\SW Advice and Committees\2013_Royal Academy Reports\6_Report Images\Mobile communications credit Real Wireless.JPG"/>
          <p:cNvPicPr>
            <a:picLocks noChangeAspect="1" noChangeArrowheads="1"/>
          </p:cNvPicPr>
          <p:nvPr/>
        </p:nvPicPr>
        <p:blipFill rotWithShape="1">
          <a:blip r:embed="rId3" cstate="print"/>
          <a:srcRect l="26221" t="11114" r="9821" b="-11114"/>
          <a:stretch/>
        </p:blipFill>
        <p:spPr bwMode="auto">
          <a:xfrm>
            <a:off x="5868144" y="1124744"/>
            <a:ext cx="2302518" cy="255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pcannon\Desktop\shutterstock_119852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293096"/>
            <a:ext cx="3031685" cy="185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069839"/>
              </p:ext>
            </p:extLst>
          </p:nvPr>
        </p:nvGraphicFramePr>
        <p:xfrm>
          <a:off x="7020272" y="3327995"/>
          <a:ext cx="1615105" cy="1685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hoto Editor Photo" r:id="rId5" imgW="6668431" imgH="6504762" progId="">
                  <p:embed/>
                </p:oleObj>
              </mc:Choice>
              <mc:Fallback>
                <p:oleObj name="Photo Editor Photo" r:id="rId5" imgW="6668431" imgH="65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3327995"/>
                        <a:ext cx="1615105" cy="168518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297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Radio and Space 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983163"/>
          </a:xfrm>
        </p:spPr>
        <p:txBody>
          <a:bodyPr/>
          <a:lstStyle/>
          <a:p>
            <a:r>
              <a:rPr lang="en-US" sz="1800" b="1" dirty="0"/>
              <a:t>Coronal holes </a:t>
            </a:r>
            <a:endParaRPr lang="en-US" sz="1800" b="1" dirty="0" smtClean="0"/>
          </a:p>
          <a:p>
            <a:pPr lvl="1"/>
            <a:r>
              <a:rPr lang="en-US" sz="1800" dirty="0" smtClean="0"/>
              <a:t>Low radio fluxes</a:t>
            </a:r>
          </a:p>
          <a:p>
            <a:pPr lvl="1"/>
            <a:r>
              <a:rPr lang="en-US" sz="1800" dirty="0" smtClean="0"/>
              <a:t>Solar </a:t>
            </a:r>
            <a:r>
              <a:rPr lang="en-US" sz="1800" dirty="0"/>
              <a:t>wind streams</a:t>
            </a:r>
          </a:p>
          <a:p>
            <a:pPr marL="0" indent="0">
              <a:buNone/>
            </a:pPr>
            <a:endParaRPr lang="en-US" sz="1800" b="1" dirty="0" smtClean="0"/>
          </a:p>
          <a:p>
            <a:r>
              <a:rPr lang="en-US" sz="1800" b="1" dirty="0" smtClean="0"/>
              <a:t>Active regions</a:t>
            </a:r>
          </a:p>
          <a:p>
            <a:pPr lvl="1"/>
            <a:r>
              <a:rPr lang="en-US" sz="1800" dirty="0"/>
              <a:t>Noise storms</a:t>
            </a:r>
          </a:p>
          <a:p>
            <a:pPr lvl="1"/>
            <a:r>
              <a:rPr lang="en-US" sz="1800" dirty="0" smtClean="0"/>
              <a:t>Coronal magnetic fields</a:t>
            </a:r>
          </a:p>
          <a:p>
            <a:pPr lvl="1"/>
            <a:r>
              <a:rPr lang="en-US" sz="1800" dirty="0" smtClean="0"/>
              <a:t>Brightness temperatures</a:t>
            </a:r>
          </a:p>
          <a:p>
            <a:pPr marL="0" indent="0">
              <a:buNone/>
            </a:pPr>
            <a:endParaRPr lang="en-US" sz="1800" b="1" dirty="0"/>
          </a:p>
          <a:p>
            <a:r>
              <a:rPr lang="en-US" sz="1800" b="1" dirty="0"/>
              <a:t>E</a:t>
            </a:r>
            <a:r>
              <a:rPr lang="en-US" sz="1800" b="1" dirty="0" smtClean="0"/>
              <a:t>nergetic </a:t>
            </a:r>
            <a:r>
              <a:rPr lang="en-US" sz="1800" b="1" dirty="0"/>
              <a:t>p</a:t>
            </a:r>
            <a:r>
              <a:rPr lang="en-US" sz="1800" b="1" dirty="0" smtClean="0"/>
              <a:t>articles</a:t>
            </a:r>
          </a:p>
          <a:p>
            <a:pPr lvl="1"/>
            <a:r>
              <a:rPr lang="en-US" sz="1800" dirty="0" smtClean="0"/>
              <a:t>Type IIs and Type IIIs</a:t>
            </a:r>
          </a:p>
          <a:p>
            <a:endParaRPr lang="en-US" sz="1800" b="1" dirty="0"/>
          </a:p>
          <a:p>
            <a:r>
              <a:rPr lang="en-US" sz="1800" b="1" dirty="0" smtClean="0"/>
              <a:t>Coronal mass ejections </a:t>
            </a:r>
          </a:p>
          <a:p>
            <a:pPr lvl="1"/>
            <a:r>
              <a:rPr lang="en-US" sz="1800" dirty="0" smtClean="0"/>
              <a:t>Bulk plasma motion</a:t>
            </a:r>
          </a:p>
          <a:p>
            <a:pPr lvl="1"/>
            <a:r>
              <a:rPr lang="en-US" sz="1800" dirty="0" smtClean="0"/>
              <a:t>Shocks</a:t>
            </a:r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4" name="Rectangle 3"/>
          <p:cNvSpPr/>
          <p:nvPr/>
        </p:nvSpPr>
        <p:spPr>
          <a:xfrm>
            <a:off x="5148064" y="2636912"/>
            <a:ext cx="2542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i="0" dirty="0" smtClean="0">
                <a:latin typeface="Times New Roman"/>
                <a:cs typeface="Times New Roman"/>
              </a:rPr>
              <a:t>Flare/CME </a:t>
            </a:r>
            <a:r>
              <a:rPr lang="en-US" sz="2000" i="0" dirty="0">
                <a:latin typeface="Times New Roman"/>
                <a:cs typeface="Times New Roman"/>
              </a:rPr>
              <a:t>forecasting</a:t>
            </a:r>
          </a:p>
        </p:txBody>
      </p:sp>
      <p:sp>
        <p:nvSpPr>
          <p:cNvPr id="5" name="Right Brace 4"/>
          <p:cNvSpPr/>
          <p:nvPr/>
        </p:nvSpPr>
        <p:spPr bwMode="auto">
          <a:xfrm>
            <a:off x="4654352" y="2492896"/>
            <a:ext cx="504056" cy="936104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ight Brace 5"/>
          <p:cNvSpPr/>
          <p:nvPr/>
        </p:nvSpPr>
        <p:spPr bwMode="auto">
          <a:xfrm>
            <a:off x="4726360" y="4005064"/>
            <a:ext cx="504056" cy="648072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8368" y="4005064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i="0" dirty="0" smtClean="0">
                <a:latin typeface="Times New Roman"/>
                <a:cs typeface="Times New Roman"/>
              </a:rPr>
              <a:t>Shock/particle prediction </a:t>
            </a:r>
          </a:p>
          <a:p>
            <a:pPr lvl="1" algn="ctr"/>
            <a:r>
              <a:rPr lang="en-US" sz="2000" i="0" dirty="0">
                <a:latin typeface="Times New Roman"/>
                <a:cs typeface="Times New Roman"/>
              </a:rPr>
              <a:t>@</a:t>
            </a:r>
            <a:r>
              <a:rPr lang="en-US" sz="2000" i="0" dirty="0" smtClean="0">
                <a:latin typeface="Times New Roman"/>
                <a:cs typeface="Times New Roman"/>
              </a:rPr>
              <a:t> 1AU</a:t>
            </a:r>
            <a:endParaRPr lang="en-US" sz="2000" i="0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509737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i="0" dirty="0" smtClean="0">
                <a:latin typeface="Times New Roman"/>
                <a:cs typeface="Times New Roman"/>
              </a:rPr>
              <a:t>CME prediction </a:t>
            </a:r>
          </a:p>
          <a:p>
            <a:pPr lvl="1" algn="ctr"/>
            <a:r>
              <a:rPr lang="en-US" sz="2000" i="0" dirty="0">
                <a:latin typeface="Times New Roman"/>
                <a:cs typeface="Times New Roman"/>
              </a:rPr>
              <a:t>@</a:t>
            </a:r>
            <a:r>
              <a:rPr lang="en-US" sz="2000" i="0" dirty="0" smtClean="0">
                <a:latin typeface="Times New Roman"/>
                <a:cs typeface="Times New Roman"/>
              </a:rPr>
              <a:t> 1AU</a:t>
            </a:r>
            <a:endParaRPr lang="en-US" sz="2000" i="0" dirty="0">
              <a:latin typeface="Times New Roman"/>
              <a:cs typeface="Times New Roman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4726360" y="5157192"/>
            <a:ext cx="504056" cy="648072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4008" y="1412776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i="0" dirty="0" smtClean="0">
                <a:latin typeface="Times New Roman"/>
                <a:cs typeface="Times New Roman"/>
              </a:rPr>
              <a:t>Solar wind prediction </a:t>
            </a:r>
          </a:p>
          <a:p>
            <a:pPr lvl="1" algn="ctr"/>
            <a:r>
              <a:rPr lang="en-US" sz="2000" i="0" dirty="0" smtClean="0">
                <a:latin typeface="Times New Roman"/>
                <a:cs typeface="Times New Roman"/>
              </a:rPr>
              <a:t>@1 AU</a:t>
            </a:r>
            <a:endParaRPr lang="en-US" sz="2000" i="0" dirty="0">
              <a:latin typeface="Times New Roman"/>
              <a:cs typeface="Times New Roman"/>
            </a:endParaRPr>
          </a:p>
        </p:txBody>
      </p:sp>
      <p:sp>
        <p:nvSpPr>
          <p:cNvPr id="11" name="Right Brace 10"/>
          <p:cNvSpPr/>
          <p:nvPr/>
        </p:nvSpPr>
        <p:spPr bwMode="auto">
          <a:xfrm>
            <a:off x="4716016" y="1412776"/>
            <a:ext cx="504056" cy="648072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61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</a:t>
            </a:r>
            <a:r>
              <a:rPr lang="en-US" dirty="0"/>
              <a:t>Holes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71600" y="1379909"/>
            <a:ext cx="7499176" cy="478539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Nancay</a:t>
            </a:r>
            <a:r>
              <a:rPr lang="en-US" dirty="0" smtClean="0"/>
              <a:t> </a:t>
            </a:r>
            <a:r>
              <a:rPr lang="en-US" dirty="0" err="1" smtClean="0"/>
              <a:t>Radioheliograph</a:t>
            </a:r>
            <a:r>
              <a:rPr lang="en-US" dirty="0" smtClean="0"/>
              <a:t> (432 MHz)		      SDO/AIA 193 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695" t="8920" r="8187" b="8731"/>
          <a:stretch/>
        </p:blipFill>
        <p:spPr>
          <a:xfrm>
            <a:off x="721927" y="1844824"/>
            <a:ext cx="3634049" cy="36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772816"/>
            <a:ext cx="3888432" cy="3888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16497" y="5137447"/>
            <a:ext cx="1471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err="1" smtClean="0">
                <a:solidFill>
                  <a:srgbClr val="FFFFFF"/>
                </a:solidFill>
              </a:rPr>
              <a:t>solarmonitor.org</a:t>
            </a:r>
            <a:endParaRPr lang="en-US" sz="1400" i="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1844824"/>
            <a:ext cx="984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0" dirty="0" smtClean="0">
                <a:solidFill>
                  <a:srgbClr val="FFFFFF"/>
                </a:solidFill>
              </a:rPr>
              <a:t>14 July 2013</a:t>
            </a:r>
            <a:endParaRPr lang="en-US" sz="1100" i="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9166" y="4149080"/>
            <a:ext cx="1484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Coronal Holes</a:t>
            </a:r>
            <a:endParaRPr lang="en-US" sz="1600" i="0" dirty="0"/>
          </a:p>
        </p:txBody>
      </p:sp>
      <p:cxnSp>
        <p:nvCxnSpPr>
          <p:cNvPr id="17" name="Straight Arrow Connector 16"/>
          <p:cNvCxnSpPr>
            <a:stCxn id="15" idx="0"/>
          </p:cNvCxnSpPr>
          <p:nvPr/>
        </p:nvCxnSpPr>
        <p:spPr bwMode="auto">
          <a:xfrm flipH="1" flipV="1">
            <a:off x="2223102" y="3284984"/>
            <a:ext cx="1318465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5" idx="0"/>
          </p:cNvCxnSpPr>
          <p:nvPr/>
        </p:nvCxnSpPr>
        <p:spPr bwMode="auto">
          <a:xfrm flipV="1">
            <a:off x="3541567" y="3429000"/>
            <a:ext cx="2065911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0880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Filaments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71600" y="1379909"/>
            <a:ext cx="7499176" cy="478539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Nancay</a:t>
            </a:r>
            <a:r>
              <a:rPr lang="en-US" dirty="0" smtClean="0"/>
              <a:t> </a:t>
            </a:r>
            <a:r>
              <a:rPr lang="en-US" dirty="0" err="1" smtClean="0"/>
              <a:t>Radioheliograph</a:t>
            </a:r>
            <a:r>
              <a:rPr lang="en-US" dirty="0" smtClean="0"/>
              <a:t> (432 MHz)		      </a:t>
            </a:r>
            <a:r>
              <a:rPr lang="en-US" dirty="0" err="1" smtClean="0"/>
              <a:t>Kanzelhoehe</a:t>
            </a:r>
            <a:r>
              <a:rPr lang="en-US" dirty="0" smtClean="0"/>
              <a:t> H-alpha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695" t="8920" r="8187" b="8731"/>
          <a:stretch/>
        </p:blipFill>
        <p:spPr>
          <a:xfrm>
            <a:off x="721927" y="1844824"/>
            <a:ext cx="3634049" cy="36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16497" y="5137447"/>
            <a:ext cx="1471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err="1" smtClean="0">
                <a:solidFill>
                  <a:srgbClr val="FFFFFF"/>
                </a:solidFill>
              </a:rPr>
              <a:t>solarmonitor.org</a:t>
            </a:r>
            <a:endParaRPr lang="en-US" sz="1400" i="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1844824"/>
            <a:ext cx="984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0" dirty="0" smtClean="0">
                <a:solidFill>
                  <a:srgbClr val="FFFFFF"/>
                </a:solidFill>
              </a:rPr>
              <a:t>14 July 2013</a:t>
            </a:r>
            <a:endParaRPr lang="en-US" sz="1100" i="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7824" y="3140968"/>
            <a:ext cx="107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Filaments</a:t>
            </a:r>
            <a:endParaRPr lang="en-US" sz="1600" i="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2555776" y="3501008"/>
            <a:ext cx="936104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755576"/>
            <a:ext cx="3905672" cy="3905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16497" y="5137447"/>
            <a:ext cx="1471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 err="1">
                <a:solidFill>
                  <a:srgbClr val="FFFFFF"/>
                </a:solidFill>
              </a:rPr>
              <a:t>solarmonitor.org</a:t>
            </a:r>
            <a:endParaRPr lang="en-US" sz="1400" i="0" dirty="0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491880" y="3501008"/>
            <a:ext cx="2736304" cy="9361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3491880" y="2780928"/>
            <a:ext cx="295232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2627784" y="2852936"/>
            <a:ext cx="864096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4727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</a:t>
            </a:r>
            <a:r>
              <a:rPr lang="en-US" dirty="0"/>
              <a:t>Region Magnetic Fields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7" y="1268760"/>
            <a:ext cx="3925057" cy="3031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09" b="6338"/>
          <a:stretch/>
        </p:blipFill>
        <p:spPr>
          <a:xfrm>
            <a:off x="4685600" y="2996952"/>
            <a:ext cx="3918848" cy="315162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1560" y="4797152"/>
            <a:ext cx="2808312" cy="125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i="0" dirty="0" smtClean="0"/>
              <a:t>Active region showing strong shear: radio images show high B and very high temperatures</a:t>
            </a:r>
            <a:endParaRPr lang="en-US" i="0" dirty="0"/>
          </a:p>
        </p:txBody>
      </p:sp>
      <p:sp>
        <p:nvSpPr>
          <p:cNvPr id="7" name="TextBox 6"/>
          <p:cNvSpPr txBox="1"/>
          <p:nvPr/>
        </p:nvSpPr>
        <p:spPr>
          <a:xfrm>
            <a:off x="4657810" y="5877272"/>
            <a:ext cx="130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/>
              <a:t>Lee et al. (1998)</a:t>
            </a:r>
            <a:endParaRPr lang="en-US" sz="1200" i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932040" y="1196752"/>
            <a:ext cx="3528392" cy="125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i="0" dirty="0" smtClean="0"/>
              <a:t>Microwave emission from gyro-resonance and gyro-synchrotron mechanisms.</a:t>
            </a:r>
          </a:p>
          <a:p>
            <a:endParaRPr lang="en-US" i="0" dirty="0"/>
          </a:p>
          <a:p>
            <a:r>
              <a:rPr lang="en-US" i="0" dirty="0" smtClean="0"/>
              <a:t>Can model magnetic field in corona.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08986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Activity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760"/>
            <a:ext cx="4248472" cy="217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924533"/>
            <a:ext cx="4153553" cy="2088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293096"/>
            <a:ext cx="3654605" cy="1872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1960" y="908720"/>
            <a:ext cx="102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 GHz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8064" y="2564904"/>
            <a:ext cx="166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Magnetogram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5874" y="3933056"/>
            <a:ext cx="79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580112" y="1235893"/>
            <a:ext cx="3168352" cy="125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i="0" dirty="0" smtClean="0"/>
              <a:t>Can monitor coronal holes and active regions synoptically – mapping open and closed corona. 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31061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Radio Bursts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12374"/>
            <a:ext cx="6552728" cy="41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4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II Radio Bursts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8125"/>
            <a:ext cx="8229600" cy="4983163"/>
          </a:xfrm>
        </p:spPr>
        <p:txBody>
          <a:bodyPr/>
          <a:lstStyle/>
          <a:p>
            <a:r>
              <a:rPr lang="en-US" dirty="0" smtClean="0"/>
              <a:t>Shock-accelerated electrons. Example below shows fragmented </a:t>
            </a:r>
            <a:r>
              <a:rPr lang="en-US" dirty="0"/>
              <a:t>radio emission reveals a shock passing </a:t>
            </a:r>
            <a:r>
              <a:rPr lang="en-US" dirty="0" smtClean="0"/>
              <a:t>through </a:t>
            </a:r>
            <a:r>
              <a:rPr lang="en-US" dirty="0"/>
              <a:t>solar active region </a:t>
            </a:r>
            <a:r>
              <a:rPr lang="en-US" dirty="0" smtClean="0"/>
              <a:t>loops.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54560"/>
            <a:ext cx="3384376" cy="4175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42435"/>
          <a:stretch/>
        </p:blipFill>
        <p:spPr>
          <a:xfrm>
            <a:off x="5220072" y="1754560"/>
            <a:ext cx="2599184" cy="1966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247"/>
          <a:stretch/>
        </p:blipFill>
        <p:spPr>
          <a:xfrm>
            <a:off x="5364088" y="3914800"/>
            <a:ext cx="2218432" cy="2260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76256" y="6291064"/>
            <a:ext cx="1835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0" dirty="0"/>
              <a:t>Mancuso </a:t>
            </a:r>
            <a:r>
              <a:rPr lang="en-US" sz="1200" i="0" dirty="0" smtClean="0"/>
              <a:t>&amp; </a:t>
            </a:r>
            <a:r>
              <a:rPr lang="en-US" sz="1200" i="0" dirty="0" err="1" smtClean="0"/>
              <a:t>Abbo</a:t>
            </a:r>
            <a:r>
              <a:rPr lang="en-US" sz="1200" i="0" dirty="0" smtClean="0"/>
              <a:t> (2004)</a:t>
            </a:r>
            <a:endParaRPr lang="en-US" sz="1200" i="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4595890" y="4755006"/>
            <a:ext cx="132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84168" y="5787008"/>
            <a:ext cx="74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80312" y="1970584"/>
            <a:ext cx="130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CME Front</a:t>
            </a:r>
            <a:endParaRPr lang="en-US" i="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6516216" y="3842792"/>
            <a:ext cx="3448" cy="11295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4826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52096</TotalTime>
  <Words>689</Words>
  <Application>Microsoft Macintosh PowerPoint</Application>
  <PresentationFormat>On-screen Show (4:3)</PresentationFormat>
  <Paragraphs>163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Default Design</vt:lpstr>
      <vt:lpstr>Photo Editor Photo</vt:lpstr>
      <vt:lpstr>Solar Radio Monitoring  for Space Weather Applications  Peter T. Gallagher</vt:lpstr>
      <vt:lpstr>Space Weather Effects of Solar Radio Emission</vt:lpstr>
      <vt:lpstr>Solar Radio and Space Weather</vt:lpstr>
      <vt:lpstr>Coronal Holes</vt:lpstr>
      <vt:lpstr>Filaments</vt:lpstr>
      <vt:lpstr>Active Region Magnetic Fields</vt:lpstr>
      <vt:lpstr>Solar Activity Cycle</vt:lpstr>
      <vt:lpstr>Solar Radio Bursts</vt:lpstr>
      <vt:lpstr>Type II Radio Bursts</vt:lpstr>
      <vt:lpstr>Type III Radio Bursts</vt:lpstr>
      <vt:lpstr>Coronal Mass Ejections</vt:lpstr>
      <vt:lpstr>Coronal Mass Ejections</vt:lpstr>
      <vt:lpstr>Existing Space Weather-Relevant Observatories</vt:lpstr>
      <vt:lpstr>New addition: Chinese Solar Radio Heliograph</vt:lpstr>
      <vt:lpstr>Proposed: European Solar Radio Array (ESOLAR)</vt:lpstr>
      <vt:lpstr>Issues with Current Radio Observations</vt:lpstr>
      <vt:lpstr>Requirements for Space Weather Applications</vt:lpstr>
      <vt:lpstr>Trinity SW Products – Not currently in ESA-SSA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Gallagher</dc:creator>
  <cp:lastModifiedBy>Peter  Gallagher</cp:lastModifiedBy>
  <cp:revision>2318</cp:revision>
  <cp:lastPrinted>2016-05-10T07:26:25Z</cp:lastPrinted>
  <dcterms:created xsi:type="dcterms:W3CDTF">2012-02-21T10:09:43Z</dcterms:created>
  <dcterms:modified xsi:type="dcterms:W3CDTF">2016-05-10T15:50:56Z</dcterms:modified>
</cp:coreProperties>
</file>