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56" r:id="rId3"/>
    <p:sldId id="257" r:id="rId4"/>
    <p:sldId id="300" r:id="rId5"/>
    <p:sldId id="301" r:id="rId6"/>
    <p:sldId id="302" r:id="rId7"/>
    <p:sldId id="303" r:id="rId8"/>
    <p:sldId id="305" r:id="rId9"/>
    <p:sldId id="306" r:id="rId10"/>
    <p:sldId id="308" r:id="rId11"/>
    <p:sldId id="310" r:id="rId12"/>
    <p:sldId id="309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BA"/>
    <a:srgbClr val="DBDBDB"/>
    <a:srgbClr val="EFCDE4"/>
    <a:srgbClr val="9900CC"/>
    <a:srgbClr val="A3D6D9"/>
    <a:srgbClr val="660066"/>
    <a:srgbClr val="FC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1F4B6-95A3-46D0-9DA6-7FB0E39CA7F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A3AA-9F46-407B-BCE3-63CF62AA3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9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A3AA-9F46-407B-BCE3-63CF62AA3F75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2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A3AA-9F46-407B-BCE3-63CF62AA3F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A3AA-9F46-407B-BCE3-63CF62AA3F7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7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82D4F-6A8D-4CAA-A5B7-8DA7873CAC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0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875E7-37B4-4F2B-8E64-87F41CE479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3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E861-1CFB-44BD-9431-9AA838BD8F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1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FC4E3-AE42-491A-AA55-F66072AE4E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0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EBAED-FF68-413E-8678-47F9587F27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5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9481-F37E-4AB4-A54D-0E21D186C4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2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DDD3-D749-40A9-AC82-799A2E6EDC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5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A85D2-C3F9-4D92-B43C-8039529047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0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39EE-58BD-4B3B-8BDA-B7AC529839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1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422E9-47F9-4F3A-AEFA-24B261199B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2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F9FF-8FE7-47C6-9B15-5FDA49F3EE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2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3233F-B28B-4483-AF39-D0CD6E7614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07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E1217-833C-4A40-AF07-AB74F0B165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73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725B0-FE8E-40D7-A0BB-EE75A4E88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1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71D6-9106-46BE-BED0-1D51A38162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5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FFD75-DB2A-49C2-A87A-F704B38346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F332A-0802-467C-B78A-F7385D3C4C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4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27B0B-8AF9-42FB-8BBE-D695C1CA59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2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17A54-50B8-4840-9B4A-278241C5C5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4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9F53B-B418-4B64-BE2C-A073E920B5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B7B68-DCC6-4930-AF10-6F932E4792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2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7B307-CE5A-4E98-A1FB-085AB9B3BB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2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20AEBC-6819-47ED-8252-A47598EAC9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3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3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1CC4218E-7802-476B-AD4A-51058AA82CC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7" r:id="rId5"/>
    <p:sldLayoutId id="2147483708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9569" y="2283179"/>
            <a:ext cx="8424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charset="0"/>
              </a:rPr>
              <a:t>ПРОГНОЗ ИНТЕНСИВНОСТИ ГЕОМАГНИТНЫХ БУРЬ, ВЫЗВАННЫХ МАГНИТНЫМИ ОБЛАКАМИ СОЛНЕЧНОГО ВЕТРА С УЧЕТОМ СЕЗОНА ГОДА И ИХ НАЧАЛЬНОЙ ОРИЕНТАЦИИ</a:t>
            </a:r>
            <a:endParaRPr lang="ru-RU" sz="2800" b="1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33" y="4529948"/>
            <a:ext cx="3852267" cy="232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5508104" y="5877272"/>
            <a:ext cx="2925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b="1" i="1" dirty="0" smtClean="0">
                <a:solidFill>
                  <a:schemeClr val="accent2"/>
                </a:solidFill>
              </a:rPr>
              <a:t>http://spacelab.mininuniver.ru</a:t>
            </a:r>
            <a:endParaRPr lang="en-US" sz="1200" b="1" i="1" dirty="0">
              <a:solidFill>
                <a:schemeClr val="accent2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66244" y="4893831"/>
            <a:ext cx="381642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500" dirty="0"/>
              <a:t>Бархатов Н.А., Ревунова Е.А</a:t>
            </a:r>
            <a:r>
              <a:rPr lang="ru-RU" sz="2500" dirty="0" smtClean="0"/>
              <a:t>., Виноградов А.Б.</a:t>
            </a:r>
            <a:endParaRPr lang="ru-RU" sz="2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-285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Результаты исследования эволюции МО</a:t>
            </a:r>
          </a:p>
        </p:txBody>
      </p:sp>
      <p:sp>
        <p:nvSpPr>
          <p:cNvPr id="33875" name="TextBox 2"/>
          <p:cNvSpPr txBox="1">
            <a:spLocks noChangeArrowheads="1"/>
          </p:cNvSpPr>
          <p:nvPr/>
        </p:nvSpPr>
        <p:spPr bwMode="auto">
          <a:xfrm>
            <a:off x="4140" y="5737040"/>
            <a:ext cx="914400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b="1" dirty="0"/>
              <a:t>Ориентация магнитных облаков солнечного ветра в основном сохраняется при их распространении в межпланетном пространстве от Солнца к Земле.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b="1" dirty="0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b="1" dirty="0"/>
              <a:t>Наблюдается изменение ориентации у некоторых </a:t>
            </a:r>
            <a:r>
              <a:rPr lang="ru-RU" sz="1300" b="1" dirty="0" smtClean="0"/>
              <a:t>«стоячих» облаков</a:t>
            </a:r>
            <a:r>
              <a:rPr lang="ru-RU" sz="1300" b="1" dirty="0"/>
              <a:t>, солнечный источник которых располагается под большим углом к плоскости эклиптики </a:t>
            </a:r>
            <a:r>
              <a:rPr lang="ru-RU" sz="1300" i="1" dirty="0"/>
              <a:t>(в таблице выделены курсивом)</a:t>
            </a:r>
            <a:endParaRPr lang="ru-RU" sz="1300" i="1" dirty="0">
              <a:solidFill>
                <a:schemeClr val="hlink"/>
              </a:solidFill>
            </a:endParaRPr>
          </a:p>
        </p:txBody>
      </p:sp>
      <p:sp>
        <p:nvSpPr>
          <p:cNvPr id="33876" name="Прямоугольник 5"/>
          <p:cNvSpPr>
            <a:spLocks noChangeArrowheads="1"/>
          </p:cNvSpPr>
          <p:nvPr/>
        </p:nvSpPr>
        <p:spPr bwMode="auto">
          <a:xfrm>
            <a:off x="3131840" y="5454147"/>
            <a:ext cx="3894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Лежит (0-30), Под углом (30-60), Стоит (60-90</a:t>
            </a:r>
            <a:r>
              <a:rPr lang="ru-RU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50857"/>
              </p:ext>
            </p:extLst>
          </p:nvPr>
        </p:nvGraphicFramePr>
        <p:xfrm>
          <a:off x="611560" y="394814"/>
          <a:ext cx="7776864" cy="51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427"/>
                <a:gridCol w="3069047"/>
                <a:gridCol w="2446813"/>
                <a:gridCol w="1353577"/>
              </a:tblGrid>
              <a:tr h="619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Дата и время начала регистрации облака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Ориентация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солнечного источника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ε,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(°)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 в окрестности Земли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14.01.2007 12:30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Лежачий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2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24.03.2007 04:30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Под углом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11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19.11.2007 23:30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Лежачий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4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9900CC"/>
                          </a:solidFill>
                          <a:effectLst/>
                        </a:rPr>
                        <a:t>03</a:t>
                      </a: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.</a:t>
                      </a:r>
                      <a:r>
                        <a:rPr lang="en-US" sz="1400" i="1" dirty="0">
                          <a:solidFill>
                            <a:srgbClr val="9900CC"/>
                          </a:solidFill>
                          <a:effectLst/>
                        </a:rPr>
                        <a:t>09</a:t>
                      </a: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.</a:t>
                      </a:r>
                      <a:r>
                        <a:rPr lang="en-US" sz="1400" i="1" dirty="0">
                          <a:solidFill>
                            <a:srgbClr val="9900CC"/>
                          </a:solidFill>
                          <a:effectLst/>
                        </a:rPr>
                        <a:t>2008</a:t>
                      </a: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 17:30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9900CC"/>
                          </a:solidFill>
                          <a:effectLst/>
                        </a:rPr>
                        <a:t>Стоячий</a:t>
                      </a:r>
                      <a:endParaRPr lang="ru-RU" sz="1400" i="1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19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04.02.2009 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0:30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углом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12.03.2009 01:30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углом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21.07.2009 01:30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углом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05.08.2009 12:30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Стоячий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29.10.2009 03:30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Лежачий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</a:rPr>
                        <a:t>07.02.2010 23:30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</a:rPr>
                        <a:t>Под углом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</a:rPr>
                        <a:t>-45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18.05.2010 11:30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углом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28.05.2010 20:00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Лежачий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13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04.08.2010 </a:t>
                      </a:r>
                      <a:r>
                        <a:rPr lang="en-US" sz="1400" i="1" dirty="0">
                          <a:solidFill>
                            <a:srgbClr val="9900CC"/>
                          </a:solidFill>
                          <a:effectLst/>
                        </a:rPr>
                        <a:t>0</a:t>
                      </a: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2:30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Стоячий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9900CC"/>
                          </a:solidFill>
                          <a:effectLst/>
                        </a:rPr>
                        <a:t>-29</a:t>
                      </a:r>
                      <a:endParaRPr lang="ru-RU" sz="1400" i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04.02.2011 13:30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углом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30.03.2011 01:30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углом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3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28.05.2011 07:30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Лежачий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24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05.06.2011 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1:30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Стоячий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  <a:tr h="191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25.10.2011 </a:t>
                      </a:r>
                      <a:r>
                        <a:rPr lang="ru-RU" sz="1400" dirty="0" smtClean="0">
                          <a:effectLst/>
                        </a:rPr>
                        <a:t>01:30</a:t>
                      </a:r>
                      <a:endParaRPr lang="ru-RU" sz="1400" dirty="0">
                        <a:effectLst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 углом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2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8476" y="10410"/>
            <a:ext cx="70922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>
                <a:solidFill>
                  <a:srgbClr val="7575D1"/>
                </a:solidFill>
              </a:rPr>
              <a:t>Выводы</a:t>
            </a:r>
            <a:endParaRPr lang="ru-RU" sz="2300" b="1" i="1" dirty="0">
              <a:solidFill>
                <a:srgbClr val="7575D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821" y="332656"/>
            <a:ext cx="8856984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периоды равноденствия геомагнитная активность увеличивается за счет облаков с небольшими значениями угла наклона оси к плоскости эклиптики. Такая ориентация облака является наиболее вероятной, вследствие преимущественно параллельной плоскости солнечного экватора ориентации их источника в виде ведущего и ведомого пятен.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сезонной зависимости геомагнитной активности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ориентации магнитных облаков позволяет повысить качество прогноза интенсивности геомагнитных бурь. Среднее отклонение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прогнозируемой интенсивности от реальной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уменьшается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28% до 19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Ориентация магнитного поля магнитных облаков относительно плоскости эклиптики сохраняется для большинства (~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%) облаков («лежачих») на трассе Солнце-Земля. «Стоячие» облака могут развернуться.</a:t>
            </a:r>
            <a:endParaRPr lang="ru-RU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84" y="6192209"/>
            <a:ext cx="87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исследования позволят улучшить качество прогноза интенсивности геомагнитных бурь, ожидаемых от магнитных облаков.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239" y="143116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Выполнено </a:t>
            </a:r>
            <a:r>
              <a:rPr lang="ru-RU" dirty="0"/>
              <a:t>исследование сезонной вариации геомагнитной активности в зависимости от угла наклона оси вращения Солнца и ориентации магнитных облаков солнечного ветра. Анализ распределения широт солнечных источников </a:t>
            </a:r>
            <a:r>
              <a:rPr lang="ru-RU" dirty="0" err="1"/>
              <a:t>геоэффективных</a:t>
            </a:r>
            <a:r>
              <a:rPr lang="ru-RU" dirty="0"/>
              <a:t> КВМ, зарегистрированных в окрестностях Земли в течение 23 цикла солнечной активности, показал наличие их сдвига в зоны активных областей (королевских широт) в периоды равноденствия и симметричное распределение в периоды солнцестояния. Данный эффект более заметен в годы невысокой солнечной активности. Полученное распределение широт свидетельствует об </a:t>
            </a:r>
            <a:r>
              <a:rPr lang="ru-RU" b="1" dirty="0"/>
              <a:t>увеличении геомагнитной активности вследствие роста вероятности встречи земной магнитосферы с плазменными потоками в периоды равноденствия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548680"/>
            <a:ext cx="6380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Начало исследований </a:t>
            </a:r>
            <a:r>
              <a:rPr lang="ru-RU" sz="2000" b="1" dirty="0" smtClean="0"/>
              <a:t>сезонной зависимости ГА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5338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07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Магнитные облака в отличие от других КВМ имеют конкретную ориентацию в пространстве. Согласно нашему предположению ориентированность магнитных облаков в пространстве должна проявляться в уровне геомагнитной активности в зависимости от ориентации земного магнитного диполя. </a:t>
            </a:r>
            <a:r>
              <a:rPr lang="ru-RU" b="1" dirty="0"/>
              <a:t>В периоды солнцестояния вклад в геомагнитную активность не должны давать магнитные облака с небольшими углами наклона оси к плоскости эклиптики, вследствие нулевой проекции магнитного поля облака на магнитный диполь. В периоды равноденствия вклад в геомагнитную активность должны давать магнитные облака любой ориентации. 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dirty="0" smtClean="0"/>
              <a:t>Изучение </a:t>
            </a:r>
            <a:r>
              <a:rPr lang="ru-RU" dirty="0"/>
              <a:t>влияния угла наклона осей облаков к плоскости эклиптики на сезонную вариацию геомагнитной активности проведено по данным о 52 магнитных облаках, зарегистрированных с 1980 по 2004 гг. </a:t>
            </a:r>
            <a:r>
              <a:rPr lang="ru-RU" b="1" dirty="0"/>
              <a:t>И</a:t>
            </a:r>
            <a:r>
              <a:rPr lang="ru-RU" b="1" dirty="0" smtClean="0"/>
              <a:t>сследование </a:t>
            </a:r>
            <a:r>
              <a:rPr lang="ru-RU" b="1" dirty="0"/>
              <a:t>зависимости </a:t>
            </a:r>
            <a:r>
              <a:rPr lang="ru-RU" b="1" dirty="0" err="1"/>
              <a:t>геоэффективности</a:t>
            </a:r>
            <a:r>
              <a:rPr lang="ru-RU" b="1" dirty="0"/>
              <a:t> </a:t>
            </a:r>
            <a:r>
              <a:rPr lang="ru-RU" b="1" dirty="0" smtClean="0"/>
              <a:t>облаков </a:t>
            </a:r>
            <a:r>
              <a:rPr lang="ru-RU" b="1" dirty="0" smtClean="0"/>
              <a:t>от </a:t>
            </a:r>
            <a:r>
              <a:rPr lang="ru-RU" b="1" dirty="0" smtClean="0"/>
              <a:t>их ориентации </a:t>
            </a:r>
            <a:r>
              <a:rPr lang="ru-RU" b="1" dirty="0"/>
              <a:t>в пространстве </a:t>
            </a:r>
            <a:r>
              <a:rPr lang="ru-RU" b="1" dirty="0" smtClean="0"/>
              <a:t>показало:</a:t>
            </a:r>
          </a:p>
          <a:p>
            <a:r>
              <a:rPr lang="ru-RU" b="1" dirty="0"/>
              <a:t>а</a:t>
            </a:r>
            <a:r>
              <a:rPr lang="ru-RU" b="1" dirty="0" smtClean="0"/>
              <a:t>) геомагнитные возмущения </a:t>
            </a:r>
            <a:r>
              <a:rPr lang="ru-RU" b="1" dirty="0"/>
              <a:t>вызываются </a:t>
            </a:r>
            <a:r>
              <a:rPr lang="ru-RU" b="1" dirty="0" smtClean="0"/>
              <a:t>магнитными облаками </a:t>
            </a:r>
            <a:r>
              <a:rPr lang="ru-RU" b="1" dirty="0"/>
              <a:t>с большими </a:t>
            </a:r>
            <a:r>
              <a:rPr lang="ru-RU" b="1" dirty="0" smtClean="0"/>
              <a:t>(60 - </a:t>
            </a:r>
            <a:r>
              <a:rPr lang="ru-RU" b="1" dirty="0"/>
              <a:t>90) </a:t>
            </a:r>
            <a:r>
              <a:rPr lang="ru-RU" b="1" dirty="0" smtClean="0"/>
              <a:t>углами </a:t>
            </a:r>
            <a:r>
              <a:rPr lang="ru-RU" b="1" dirty="0"/>
              <a:t>наклона оси облака к плоскости </a:t>
            </a:r>
            <a:r>
              <a:rPr lang="ru-RU" b="1" dirty="0" smtClean="0"/>
              <a:t>эклиптики в </a:t>
            </a:r>
            <a:r>
              <a:rPr lang="ru-RU" b="1" dirty="0" smtClean="0">
                <a:solidFill>
                  <a:srgbClr val="FF0000"/>
                </a:solidFill>
              </a:rPr>
              <a:t>85</a:t>
            </a:r>
            <a:r>
              <a:rPr lang="ru-RU" b="1" dirty="0">
                <a:solidFill>
                  <a:srgbClr val="FF0000"/>
                </a:solidFill>
              </a:rPr>
              <a:t>% </a:t>
            </a:r>
            <a:r>
              <a:rPr lang="ru-RU" b="1" dirty="0" smtClean="0">
                <a:solidFill>
                  <a:srgbClr val="FF0000"/>
                </a:solidFill>
              </a:rPr>
              <a:t>случаев в </a:t>
            </a:r>
            <a:r>
              <a:rPr lang="ru-RU" b="1" dirty="0">
                <a:solidFill>
                  <a:srgbClr val="FF0000"/>
                </a:solidFill>
              </a:rPr>
              <a:t>периоды </a:t>
            </a:r>
            <a:r>
              <a:rPr lang="ru-RU" b="1" dirty="0" smtClean="0">
                <a:solidFill>
                  <a:srgbClr val="FF0000"/>
                </a:solidFill>
              </a:rPr>
              <a:t>солнцестояния и в 40% случаев в периоды равноденствия. </a:t>
            </a:r>
          </a:p>
          <a:p>
            <a:r>
              <a:rPr lang="ru-RU" b="1" dirty="0"/>
              <a:t>б) геомагнитные возмущения вызываются магнитными облаками с </a:t>
            </a:r>
            <a:r>
              <a:rPr lang="ru-RU" b="1" dirty="0" smtClean="0"/>
              <a:t>небольшими углами </a:t>
            </a:r>
            <a:r>
              <a:rPr lang="ru-RU" b="1" dirty="0"/>
              <a:t>наклона </a:t>
            </a:r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80</a:t>
            </a:r>
            <a:r>
              <a:rPr lang="ru-RU" b="1" dirty="0">
                <a:solidFill>
                  <a:srgbClr val="FF0000"/>
                </a:solidFill>
              </a:rPr>
              <a:t>% </a:t>
            </a:r>
            <a:r>
              <a:rPr lang="ru-RU" b="1" dirty="0" smtClean="0">
                <a:solidFill>
                  <a:srgbClr val="FF0000"/>
                </a:solidFill>
              </a:rPr>
              <a:t>случаев в периоды солнцестояния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 в </a:t>
            </a:r>
            <a:r>
              <a:rPr lang="ru-RU" b="1" dirty="0">
                <a:solidFill>
                  <a:srgbClr val="FF0000"/>
                </a:solidFill>
              </a:rPr>
              <a:t>100</a:t>
            </a:r>
            <a:r>
              <a:rPr lang="ru-RU" b="1" dirty="0" smtClean="0">
                <a:solidFill>
                  <a:srgbClr val="FF0000"/>
                </a:solidFill>
              </a:rPr>
              <a:t>% случаев в периоды равноденствия.</a:t>
            </a:r>
          </a:p>
          <a:p>
            <a:r>
              <a:rPr lang="ru-RU" dirty="0" smtClean="0"/>
              <a:t>Следовательно</a:t>
            </a:r>
            <a:r>
              <a:rPr lang="ru-RU" dirty="0"/>
              <a:t>, магнитные облака с большими углами наклона к плоскости эклиптики являются более </a:t>
            </a:r>
            <a:r>
              <a:rPr lang="ru-RU" dirty="0" err="1"/>
              <a:t>геоэффективными</a:t>
            </a:r>
            <a:r>
              <a:rPr lang="ru-RU" dirty="0"/>
              <a:t> в периоды солнцестояния</a:t>
            </a:r>
            <a:r>
              <a:rPr lang="ru-RU" dirty="0" smtClean="0"/>
              <a:t>. Однако таких облаков сравнительно мало.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8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" y="1916832"/>
            <a:ext cx="9180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b="1" dirty="0" smtClean="0"/>
              <a:t>В </a:t>
            </a:r>
            <a:r>
              <a:rPr lang="ru-RU" b="1" dirty="0"/>
              <a:t>периоды равноденствия геомагнитная активность увеличивается за счет большого числа магнитных облаков с небольшими углами наклона их оси к плоскости эклиптики, наиболее часто регистрируемых в околоземном пространстве вследствие особенностей расположения их солнечных источников (ведущих и ведомых солнечных пятен). В периоды солнцестояния такие облака являются не </a:t>
            </a:r>
            <a:r>
              <a:rPr lang="ru-RU" b="1" dirty="0" err="1"/>
              <a:t>геоэффективными</a:t>
            </a:r>
            <a:r>
              <a:rPr lang="ru-RU" b="1" dirty="0"/>
              <a:t> структурами, вследствие уменьшения значения проекции магнитного поля оси облака на магнитный диполь Земли в такие интервалы, что отражается в снижении уровня геомагнитной активности летом и зимой.</a:t>
            </a:r>
          </a:p>
        </p:txBody>
      </p:sp>
    </p:spTree>
    <p:extLst>
      <p:ext uri="{BB962C8B-B14F-4D97-AF65-F5344CB8AC3E}">
        <p14:creationId xmlns:p14="http://schemas.microsoft.com/office/powerpoint/2010/main" val="319661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708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075401" y="549275"/>
            <a:ext cx="50403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sz="1900" dirty="0"/>
              <a:t>Величина магнитного поля в магнитном облаке выше, чем в спокойном солнечном ветре; </a:t>
            </a:r>
          </a:p>
          <a:p>
            <a:pPr algn="just" eaLnBrk="1" hangingPunct="1">
              <a:buFontTx/>
              <a:buAutoNum type="arabicPeriod"/>
            </a:pPr>
            <a:r>
              <a:rPr lang="ru-RU" sz="1900" dirty="0"/>
              <a:t>Спиральное вращение  вектора магнитного поля в облаке;</a:t>
            </a:r>
          </a:p>
          <a:p>
            <a:pPr algn="just" eaLnBrk="1" hangingPunct="1">
              <a:buFontTx/>
              <a:buAutoNum type="arabicPeriod"/>
            </a:pPr>
            <a:r>
              <a:rPr lang="ru-RU" sz="1900" dirty="0"/>
              <a:t>Температура в облаке ниже среднего значения </a:t>
            </a:r>
            <a:r>
              <a:rPr lang="en-US" sz="1900" dirty="0"/>
              <a:t>[</a:t>
            </a:r>
            <a:r>
              <a:rPr lang="ru-RU" sz="1900" i="1" dirty="0" err="1"/>
              <a:t>Burlaga</a:t>
            </a:r>
            <a:r>
              <a:rPr lang="en-US" sz="1900" i="1" dirty="0"/>
              <a:t>,</a:t>
            </a:r>
            <a:r>
              <a:rPr lang="ru-RU" sz="1900" i="1" dirty="0"/>
              <a:t> 1981</a:t>
            </a:r>
            <a:r>
              <a:rPr lang="en-US" sz="1900" i="1" dirty="0"/>
              <a:t>].</a:t>
            </a:r>
            <a:endParaRPr lang="ru-RU" sz="1900" i="1" dirty="0"/>
          </a:p>
          <a:p>
            <a:pPr algn="just" eaLnBrk="1" hangingPunct="1"/>
            <a:r>
              <a:rPr lang="ru-RU" sz="1900" b="1" i="1" dirty="0" smtClean="0"/>
              <a:t>Размер </a:t>
            </a:r>
            <a:r>
              <a:rPr lang="ru-RU" sz="1900" b="1" i="1" dirty="0"/>
              <a:t>облака несколько тысяч </a:t>
            </a:r>
            <a:r>
              <a:rPr lang="en-US" sz="1900" b="1" i="1" dirty="0"/>
              <a:t>Re</a:t>
            </a:r>
            <a:r>
              <a:rPr lang="ru-RU" sz="1900" dirty="0"/>
              <a:t>.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7286625" y="6035675"/>
            <a:ext cx="1857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/>
              <a:t>Пример регистрации МО на КА</a:t>
            </a:r>
          </a:p>
        </p:txBody>
      </p:sp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94" y="3096598"/>
            <a:ext cx="2837598" cy="270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34" y="3096598"/>
            <a:ext cx="3240360" cy="36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39750" y="0"/>
            <a:ext cx="828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Особенности </a:t>
            </a:r>
            <a:r>
              <a:rPr lang="ru-RU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магнитных облаков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02183" y="2538263"/>
            <a:ext cx="349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/>
              <a:t>Условная конфигурация облака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08050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32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333399">
                    <a:lumMod val="60000"/>
                    <a:lumOff val="40000"/>
                  </a:srgbClr>
                </a:solidFill>
              </a:rPr>
              <a:t>2. Гипотезы </a:t>
            </a:r>
            <a:r>
              <a:rPr lang="ru-RU" sz="2300" b="1" i="1" dirty="0">
                <a:solidFill>
                  <a:srgbClr val="333399">
                    <a:lumMod val="60000"/>
                    <a:lumOff val="40000"/>
                  </a:srgbClr>
                </a:solidFill>
              </a:rPr>
              <a:t>сезонной вариации геомагнитной активности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49" y="364685"/>
            <a:ext cx="2790564" cy="2140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239892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Сезонная вариация индекса ар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274" y="2422054"/>
            <a:ext cx="567339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50" b="1" i="1" dirty="0">
                <a:solidFill>
                  <a:srgbClr val="000000"/>
                </a:solidFill>
              </a:rPr>
              <a:t>Осевая гипотеза </a:t>
            </a:r>
            <a:r>
              <a:rPr lang="ru-RU" sz="1450" dirty="0">
                <a:solidFill>
                  <a:srgbClr val="000000"/>
                </a:solidFill>
              </a:rPr>
              <a:t>связана с изменением широты гелиопрекции Земли на солнечный диск в зависимости от сезона года [</a:t>
            </a:r>
            <a:r>
              <a:rPr lang="ru-RU" sz="1450" i="1" dirty="0" err="1">
                <a:solidFill>
                  <a:srgbClr val="000000"/>
                </a:solidFill>
              </a:rPr>
              <a:t>Cortie</a:t>
            </a:r>
            <a:r>
              <a:rPr lang="ru-RU" sz="1450" i="1" dirty="0">
                <a:solidFill>
                  <a:srgbClr val="000000"/>
                </a:solidFill>
              </a:rPr>
              <a:t>, 1912; </a:t>
            </a:r>
            <a:r>
              <a:rPr lang="ru-RU" sz="1450" i="1" dirty="0" err="1">
                <a:solidFill>
                  <a:srgbClr val="000000"/>
                </a:solidFill>
              </a:rPr>
              <a:t>Chapman</a:t>
            </a:r>
            <a:r>
              <a:rPr lang="ru-RU" sz="1450" i="1" dirty="0">
                <a:solidFill>
                  <a:srgbClr val="000000"/>
                </a:solidFill>
              </a:rPr>
              <a:t> </a:t>
            </a:r>
            <a:r>
              <a:rPr lang="ru-RU" sz="1450" i="1" dirty="0" err="1">
                <a:solidFill>
                  <a:srgbClr val="000000"/>
                </a:solidFill>
              </a:rPr>
              <a:t>and</a:t>
            </a:r>
            <a:r>
              <a:rPr lang="ru-RU" sz="1450" i="1" dirty="0">
                <a:solidFill>
                  <a:srgbClr val="000000"/>
                </a:solidFill>
              </a:rPr>
              <a:t> </a:t>
            </a:r>
            <a:r>
              <a:rPr lang="ru-RU" sz="1450" i="1" dirty="0" err="1">
                <a:solidFill>
                  <a:srgbClr val="000000"/>
                </a:solidFill>
              </a:rPr>
              <a:t>Bartels</a:t>
            </a:r>
            <a:r>
              <a:rPr lang="ru-RU" sz="1450" i="1" dirty="0">
                <a:solidFill>
                  <a:srgbClr val="000000"/>
                </a:solidFill>
              </a:rPr>
              <a:t>, 1940</a:t>
            </a:r>
            <a:r>
              <a:rPr lang="ru-RU" sz="1450" dirty="0">
                <a:solidFill>
                  <a:srgbClr val="000000"/>
                </a:solidFill>
              </a:rPr>
              <a:t>]. В равноденствия Земля наиболее вероятно попадает в </a:t>
            </a:r>
            <a:r>
              <a:rPr lang="ru-RU" sz="1450" dirty="0" err="1">
                <a:solidFill>
                  <a:srgbClr val="000000"/>
                </a:solidFill>
              </a:rPr>
              <a:t>геоэффективные</a:t>
            </a:r>
            <a:r>
              <a:rPr lang="ru-RU" sz="1450" dirty="0">
                <a:solidFill>
                  <a:srgbClr val="000000"/>
                </a:solidFill>
              </a:rPr>
              <a:t> солнечные потоки от активных </a:t>
            </a:r>
            <a:r>
              <a:rPr lang="ru-RU" sz="1450" dirty="0" smtClean="0">
                <a:solidFill>
                  <a:srgbClr val="000000"/>
                </a:solidFill>
              </a:rPr>
              <a:t>областей в зоне «королевских» широт.</a:t>
            </a:r>
            <a:endParaRPr lang="ru-RU" sz="145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023" y="2706698"/>
            <a:ext cx="3168353" cy="1038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0971" y="369662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Изменение широты </a:t>
            </a:r>
            <a:r>
              <a:rPr lang="ru-RU" sz="1200" dirty="0" err="1">
                <a:solidFill>
                  <a:srgbClr val="000000"/>
                </a:solidFill>
              </a:rPr>
              <a:t>гелиопрекции</a:t>
            </a:r>
            <a:r>
              <a:rPr lang="ru-RU" sz="1200" dirty="0">
                <a:solidFill>
                  <a:srgbClr val="000000"/>
                </a:solidFill>
              </a:rPr>
              <a:t> Земли на диск Солнца в зависимости от сезона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1644" y="704869"/>
            <a:ext cx="6023803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i="1" dirty="0">
                <a:solidFill>
                  <a:srgbClr val="000000"/>
                </a:solidFill>
              </a:rPr>
              <a:t>Гипотеза равноденствия </a:t>
            </a:r>
            <a:r>
              <a:rPr lang="ru-RU" sz="1450" dirty="0">
                <a:solidFill>
                  <a:srgbClr val="000000"/>
                </a:solidFill>
              </a:rPr>
              <a:t>полугодовой вариации геомагнитной активности связана особенностями воздействия на магнитосферу </a:t>
            </a:r>
            <a:r>
              <a:rPr lang="ru-RU" sz="1450" dirty="0" err="1">
                <a:solidFill>
                  <a:srgbClr val="000000"/>
                </a:solidFill>
              </a:rPr>
              <a:t>замагниченного</a:t>
            </a:r>
            <a:r>
              <a:rPr lang="ru-RU" sz="1450" dirty="0">
                <a:solidFill>
                  <a:srgbClr val="000000"/>
                </a:solidFill>
              </a:rPr>
              <a:t> солнечного потока.</a:t>
            </a:r>
          </a:p>
          <a:p>
            <a:pPr algn="just"/>
            <a:endParaRPr lang="ru-RU" sz="1450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50" b="1" i="1" dirty="0">
                <a:solidFill>
                  <a:srgbClr val="000000"/>
                </a:solidFill>
              </a:rPr>
              <a:t>Эффект </a:t>
            </a:r>
            <a:r>
              <a:rPr lang="ru-RU" sz="1450" b="1" i="1" dirty="0" smtClean="0">
                <a:solidFill>
                  <a:srgbClr val="000000"/>
                </a:solidFill>
              </a:rPr>
              <a:t>Рассела-</a:t>
            </a:r>
            <a:r>
              <a:rPr lang="ru-RU" sz="1450" b="1" i="1" dirty="0" err="1" smtClean="0">
                <a:solidFill>
                  <a:srgbClr val="000000"/>
                </a:solidFill>
              </a:rPr>
              <a:t>Макфферона</a:t>
            </a:r>
            <a:endParaRPr lang="ru-RU" sz="1450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50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50" b="1" i="1" dirty="0">
                <a:solidFill>
                  <a:srgbClr val="000000"/>
                </a:solidFill>
              </a:rPr>
              <a:t>Неустойчивость Кельвина-Гельмгольца</a:t>
            </a:r>
            <a:endParaRPr lang="ru-RU" sz="145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39274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9900CC"/>
                </a:solidFill>
              </a:rPr>
              <a:t>Предложенная гипотеза</a:t>
            </a:r>
            <a:endParaRPr lang="ru-RU" sz="2000" dirty="0" smtClean="0">
              <a:solidFill>
                <a:srgbClr val="9900CC"/>
              </a:solidFill>
            </a:endParaRPr>
          </a:p>
          <a:p>
            <a:pPr algn="just"/>
            <a:r>
              <a:rPr lang="ru-RU" sz="1500" dirty="0" smtClean="0"/>
              <a:t>Магнитные облака имеют выраженную ориентацию в пространстве, поэтому имеет место годовая эволюция проекции их осевого магнитного поля на земной магнитный диполь. Поэтому магнитные облака одной ориентации могут вызывать разные по интенсивности геомагнитные бури в периоды равноденствия и солнцестояния.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5995" y="5373216"/>
            <a:ext cx="9169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/>
              <a:t>Источники магнитных облаков </a:t>
            </a:r>
            <a:r>
              <a:rPr lang="ru-RU" sz="1500" dirty="0" smtClean="0"/>
              <a:t>– группы солнечных пятен, состоящие из ведущих и ведомых пятен, вследствие чего у Земли чаще регистрируются облака «лежачие» с небольшими углами наклона их осей к плоскости эклиптики </a:t>
            </a:r>
            <a:r>
              <a:rPr lang="en-US" sz="1500" dirty="0"/>
              <a:t>[</a:t>
            </a:r>
            <a:r>
              <a:rPr lang="en-US" sz="1500" i="1" dirty="0" err="1"/>
              <a:t>Bothmer</a:t>
            </a:r>
            <a:r>
              <a:rPr lang="en-US" sz="1500" i="1" dirty="0"/>
              <a:t> and </a:t>
            </a:r>
            <a:r>
              <a:rPr lang="en-US" sz="1500" i="1" dirty="0" err="1"/>
              <a:t>Schwenn</a:t>
            </a:r>
            <a:r>
              <a:rPr lang="en-US" sz="1500" i="1" dirty="0"/>
              <a:t>, 1998</a:t>
            </a:r>
            <a:r>
              <a:rPr lang="en-US" sz="1500" dirty="0"/>
              <a:t>]</a:t>
            </a:r>
            <a:r>
              <a:rPr lang="ru-RU" sz="1500" dirty="0" smtClean="0"/>
              <a:t>. </a:t>
            </a:r>
          </a:p>
          <a:p>
            <a:pPr algn="just"/>
            <a:r>
              <a:rPr lang="ru-RU" sz="1500" b="1" dirty="0" smtClean="0"/>
              <a:t>Нами показано, что геомагнитная активность в периоды равноденствия увеличивается за </a:t>
            </a:r>
            <a:r>
              <a:rPr lang="ru-RU" sz="1500" b="1" dirty="0"/>
              <a:t>счет </a:t>
            </a:r>
            <a:r>
              <a:rPr lang="ru-RU" sz="1500" b="1" dirty="0" smtClean="0"/>
              <a:t>«лежачих» облаков. В солнцестояния эти облака менее </a:t>
            </a:r>
            <a:r>
              <a:rPr lang="ru-RU" sz="1500" b="1" dirty="0" err="1" smtClean="0"/>
              <a:t>геоэффективны</a:t>
            </a:r>
            <a:r>
              <a:rPr lang="ru-RU" sz="1500" b="1" dirty="0" smtClean="0"/>
              <a:t> из-за уменьшения проекции осевого поля облака на земной диполь. </a:t>
            </a:r>
          </a:p>
        </p:txBody>
      </p:sp>
    </p:spTree>
    <p:extLst>
      <p:ext uri="{BB962C8B-B14F-4D97-AF65-F5344CB8AC3E}">
        <p14:creationId xmlns:p14="http://schemas.microsoft.com/office/powerpoint/2010/main" val="423177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7207"/>
            <a:ext cx="909024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300" b="1" i="1" dirty="0" smtClean="0">
                <a:solidFill>
                  <a:srgbClr val="7575D1"/>
                </a:solidFill>
              </a:rPr>
              <a:t>3. Исследование </a:t>
            </a:r>
            <a:r>
              <a:rPr lang="ru-RU" sz="2300" b="1" i="1" dirty="0">
                <a:solidFill>
                  <a:srgbClr val="7575D1"/>
                </a:solidFill>
              </a:rPr>
              <a:t>сезонной вариации геомагнитной активности</a:t>
            </a:r>
            <a:r>
              <a:rPr lang="en-US" sz="2300" b="1" i="1" dirty="0">
                <a:solidFill>
                  <a:srgbClr val="7575D1"/>
                </a:solidFill>
              </a:rPr>
              <a:t> </a:t>
            </a:r>
            <a:r>
              <a:rPr lang="ru-RU" sz="2300" b="1" i="1" dirty="0" smtClean="0">
                <a:solidFill>
                  <a:srgbClr val="7575D1"/>
                </a:solidFill>
              </a:rPr>
              <a:t>сопоставлением </a:t>
            </a:r>
            <a:r>
              <a:rPr lang="ru-RU" sz="2300" b="1" i="1" dirty="0">
                <a:solidFill>
                  <a:srgbClr val="7575D1"/>
                </a:solidFill>
              </a:rPr>
              <a:t>пар магнитных облаков сходной </a:t>
            </a:r>
            <a:r>
              <a:rPr lang="ru-RU" sz="2300" b="1" i="1" dirty="0" smtClean="0">
                <a:solidFill>
                  <a:srgbClr val="7575D1"/>
                </a:solidFill>
              </a:rPr>
              <a:t>ориентации</a:t>
            </a:r>
            <a:endParaRPr lang="ru-RU" sz="2300" b="1" i="1" dirty="0">
              <a:solidFill>
                <a:srgbClr val="7575D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727166"/>
                  </p:ext>
                </p:extLst>
              </p:nvPr>
            </p:nvGraphicFramePr>
            <p:xfrm>
              <a:off x="150773" y="1484784"/>
              <a:ext cx="8788702" cy="172819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249526"/>
                    <a:gridCol w="1249529"/>
                    <a:gridCol w="1249529"/>
                    <a:gridCol w="1338781"/>
                    <a:gridCol w="1249529"/>
                    <a:gridCol w="1249529"/>
                    <a:gridCol w="1202279"/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01.07.96</a:t>
                          </a:r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17.02.97</a:t>
                          </a:r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30.09.01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01.11.01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14.01.07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29.10.09</a:t>
                          </a:r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Угол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smtClean="0">
                                  <a:latin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lang="ru-RU" sz="1800" baseline="30000" dirty="0" smtClean="0"/>
                            <a:t>0</a:t>
                          </a:r>
                          <a:endParaRPr lang="ru-RU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-7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-4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/>
                            <a:t>Bz</a:t>
                          </a:r>
                          <a:r>
                            <a:rPr lang="ru-RU" sz="1800" dirty="0" smtClean="0"/>
                            <a:t>, </a:t>
                          </a:r>
                          <a:r>
                            <a:rPr lang="ru-RU" sz="1800" dirty="0" err="1" smtClean="0"/>
                            <a:t>нТл</a:t>
                          </a:r>
                          <a:endParaRPr lang="ru-RU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-7,8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-7,7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-6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-5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/>
                            <a:t>Dst</a:t>
                          </a:r>
                          <a:r>
                            <a:rPr lang="ru-RU" sz="1800" dirty="0" smtClean="0"/>
                            <a:t>, </a:t>
                          </a:r>
                          <a:r>
                            <a:rPr lang="ru-RU" sz="1800" dirty="0" err="1" smtClean="0"/>
                            <a:t>нТл</a:t>
                          </a:r>
                          <a:endParaRPr lang="ru-RU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-20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-54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-148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-106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-40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71727166"/>
                  </p:ext>
                </p:extLst>
              </p:nvPr>
            </p:nvGraphicFramePr>
            <p:xfrm>
              <a:off x="150773" y="1484784"/>
              <a:ext cx="8788702" cy="172819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249526"/>
                    <a:gridCol w="1249529"/>
                    <a:gridCol w="1249529"/>
                    <a:gridCol w="1338781"/>
                    <a:gridCol w="1249529"/>
                    <a:gridCol w="1249529"/>
                    <a:gridCol w="1202279"/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01.07.96</a:t>
                          </a:r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17.02.97</a:t>
                          </a:r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30.09.01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01.11.01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14.01.07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29.10.09</a:t>
                          </a:r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88" t="-105556" r="-604878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-7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-4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/>
                            <a:t>Bz</a:t>
                          </a:r>
                          <a:r>
                            <a:rPr lang="ru-RU" sz="1800" dirty="0" smtClean="0"/>
                            <a:t>, </a:t>
                          </a:r>
                          <a:r>
                            <a:rPr lang="ru-RU" sz="1800" dirty="0" err="1" smtClean="0"/>
                            <a:t>нТл</a:t>
                          </a:r>
                          <a:endParaRPr lang="ru-RU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-7,8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-7,7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-6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-5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/>
                            <a:t>Dst</a:t>
                          </a:r>
                          <a:r>
                            <a:rPr lang="ru-RU" sz="1800" dirty="0" smtClean="0"/>
                            <a:t>, </a:t>
                          </a:r>
                          <a:r>
                            <a:rPr lang="ru-RU" sz="1800" dirty="0" err="1" smtClean="0"/>
                            <a:t>нТл</a:t>
                          </a:r>
                          <a:endParaRPr lang="ru-RU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-20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-54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EFCDE4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-148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-106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DBDBDB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-18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-40</a:t>
                          </a:r>
                          <a:endParaRPr lang="ru-RU" sz="1800" dirty="0"/>
                        </a:p>
                      </a:txBody>
                      <a:tcPr>
                        <a:gradFill>
                          <a:gsLst>
                            <a:gs pos="0">
                              <a:srgbClr val="F3F4BA"/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-26876" y="3573016"/>
            <a:ext cx="9144000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«Лежачие» магнитные облака: при сходной ориентации и величине геоэффективной </a:t>
            </a:r>
            <a:r>
              <a:rPr lang="en-US" sz="1600" dirty="0" err="1" smtClean="0"/>
              <a:t>Bz</a:t>
            </a:r>
            <a:r>
              <a:rPr lang="ru-RU" sz="1600" dirty="0" smtClean="0"/>
              <a:t> компоненты ММП, облака в период равноденствия вызвали более интенсивные магнитные бури.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algn="just"/>
            <a:r>
              <a:rPr lang="ru-RU" b="1" i="1" dirty="0" smtClean="0"/>
              <a:t>Магнитные облака с небольшими значениями угла наклона оси к плоскости эклиптики являются более </a:t>
            </a:r>
            <a:r>
              <a:rPr lang="ru-RU" b="1" i="1" dirty="0" err="1" smtClean="0"/>
              <a:t>геоэффективными</a:t>
            </a:r>
            <a:r>
              <a:rPr lang="ru-RU" b="1" i="1" dirty="0" smtClean="0"/>
              <a:t> структурами в периоды равноденствия. 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i="1" dirty="0" smtClean="0"/>
              <a:t>Такая конфигурация облаков является наиболее вероятной вследствие </a:t>
            </a:r>
            <a:r>
              <a:rPr lang="ru-RU" i="1" dirty="0"/>
              <a:t>ориентации </a:t>
            </a:r>
            <a:r>
              <a:rPr lang="ru-RU" i="1" dirty="0" smtClean="0"/>
              <a:t>источников плазменных потоков </a:t>
            </a:r>
            <a:r>
              <a:rPr lang="ru-RU" i="1" dirty="0"/>
              <a:t>от </a:t>
            </a:r>
            <a:r>
              <a:rPr lang="ru-RU" i="1" dirty="0" smtClean="0"/>
              <a:t>ведущих </a:t>
            </a:r>
            <a:r>
              <a:rPr lang="ru-RU" i="1" dirty="0"/>
              <a:t>к </a:t>
            </a:r>
            <a:r>
              <a:rPr lang="ru-RU" i="1" dirty="0" smtClean="0"/>
              <a:t>ведомым пятнам преимущественно параллельно </a:t>
            </a:r>
            <a:r>
              <a:rPr lang="ru-RU" i="1" dirty="0"/>
              <a:t>плоскости солнечного </a:t>
            </a:r>
            <a:r>
              <a:rPr lang="ru-RU" i="1" dirty="0" smtClean="0"/>
              <a:t>экватора.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7776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720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200" b="1" i="1" dirty="0" smtClean="0">
                <a:solidFill>
                  <a:srgbClr val="7575D1"/>
                </a:solidFill>
              </a:rPr>
              <a:t>4. Прогноз геомагнитной активности с учетом сезона года</a:t>
            </a:r>
            <a:endParaRPr lang="ru-RU" sz="2200" b="1" i="1" dirty="0">
              <a:solidFill>
                <a:srgbClr val="7575D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89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Эмпирические квадратичные зависимости </a:t>
            </a:r>
            <a:r>
              <a:rPr lang="ru-RU" sz="1600" dirty="0" err="1" smtClean="0"/>
              <a:t>Dst</a:t>
            </a:r>
            <a:r>
              <a:rPr lang="ru-RU" sz="1600" dirty="0" smtClean="0"/>
              <a:t>-индекса от </a:t>
            </a:r>
            <a:r>
              <a:rPr lang="ru-RU" sz="1600" b="1" dirty="0" err="1" smtClean="0"/>
              <a:t>B</a:t>
            </a:r>
            <a:r>
              <a:rPr lang="ru-RU" sz="1000" b="1" dirty="0" err="1" smtClean="0"/>
              <a:t>z</a:t>
            </a:r>
            <a:r>
              <a:rPr lang="ru-RU" sz="1600" dirty="0" smtClean="0"/>
              <a:t> компоненты ММП и от проекции модуля ММП </a:t>
            </a:r>
            <a:r>
              <a:rPr lang="en-US" sz="1600" b="1" dirty="0" smtClean="0"/>
              <a:t>B</a:t>
            </a:r>
            <a:r>
              <a:rPr lang="en-US" sz="1000" b="1" dirty="0" smtClean="0"/>
              <a:t>M</a:t>
            </a:r>
            <a:r>
              <a:rPr lang="en-US" sz="1600" dirty="0" smtClean="0"/>
              <a:t> </a:t>
            </a:r>
            <a:r>
              <a:rPr lang="ru-RU" sz="1600" dirty="0" smtClean="0"/>
              <a:t>в облаке на земной магнитный диполь </a:t>
            </a:r>
            <a:endParaRPr lang="en-US" sz="1600" dirty="0" smtClean="0"/>
          </a:p>
          <a:p>
            <a:pPr algn="ctr"/>
            <a:r>
              <a:rPr lang="ru-RU" sz="1600" dirty="0" smtClean="0"/>
              <a:t>по данным </a:t>
            </a:r>
            <a:r>
              <a:rPr lang="ru-RU" sz="1600" dirty="0"/>
              <a:t>об ориентации и </a:t>
            </a:r>
            <a:r>
              <a:rPr lang="ru-RU" sz="1600" dirty="0" err="1"/>
              <a:t>геоэффективности</a:t>
            </a:r>
            <a:r>
              <a:rPr lang="ru-RU" sz="1600" dirty="0"/>
              <a:t> 66 магнитных облаков (</a:t>
            </a:r>
            <a:r>
              <a:rPr lang="en-US" sz="1600" dirty="0" err="1"/>
              <a:t>Dst</a:t>
            </a:r>
            <a:r>
              <a:rPr lang="en-US" sz="1600" dirty="0"/>
              <a:t>&lt;</a:t>
            </a:r>
            <a:r>
              <a:rPr lang="ru-RU" sz="1600" dirty="0"/>
              <a:t>-5 </a:t>
            </a:r>
            <a:r>
              <a:rPr lang="ru-RU" sz="1600" dirty="0" err="1"/>
              <a:t>нТл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465011"/>
              </p:ext>
            </p:extLst>
          </p:nvPr>
        </p:nvGraphicFramePr>
        <p:xfrm>
          <a:off x="595988" y="1817576"/>
          <a:ext cx="2611347" cy="36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3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88" y="1817576"/>
                        <a:ext cx="2611347" cy="364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1481771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/>
              <a:t>Без учета сезона</a:t>
            </a:r>
            <a:endParaRPr lang="ru-RU" sz="15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481770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/>
              <a:t>С учетом сезона</a:t>
            </a:r>
            <a:endParaRPr lang="ru-RU" sz="1500" b="1" i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79626"/>
              </p:ext>
            </p:extLst>
          </p:nvPr>
        </p:nvGraphicFramePr>
        <p:xfrm>
          <a:off x="5196651" y="1804935"/>
          <a:ext cx="2783146" cy="3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Equation" r:id="rId5" imgW="1765300" imgH="241300" progId="Equation.DSMT4">
                  <p:embed/>
                </p:oleObj>
              </mc:Choice>
              <mc:Fallback>
                <p:oleObj name="Equation" r:id="rId5" imgW="1765300" imgH="2413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51" y="1804935"/>
                        <a:ext cx="2783146" cy="37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13924"/>
              </p:ext>
            </p:extLst>
          </p:nvPr>
        </p:nvGraphicFramePr>
        <p:xfrm>
          <a:off x="215515" y="2270384"/>
          <a:ext cx="8712970" cy="4426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97"/>
                <a:gridCol w="1776611"/>
                <a:gridCol w="593868"/>
                <a:gridCol w="482042"/>
                <a:gridCol w="1308443"/>
                <a:gridCol w="1195526"/>
                <a:gridCol w="710277"/>
                <a:gridCol w="1368756"/>
                <a:gridCol w="783150"/>
              </a:tblGrid>
              <a:tr h="498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Дата и время начала регистрации облака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Bz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нТл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нТл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Реальное значение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Dst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-индекса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Прогноз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Dst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-индекса без учета сезона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разн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 сред.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Прогноз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Dst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-индекса с учетом сезона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разн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24.03.2007 04:30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-9,2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19.11.2007 23:30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-4,9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6</a:t>
                      </a: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</a:t>
                      </a: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03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09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 smtClean="0">
                          <a:effectLst/>
                        </a:rPr>
                        <a:t>2008</a:t>
                      </a:r>
                      <a:r>
                        <a:rPr lang="ru-RU" sz="1200" dirty="0" smtClean="0">
                          <a:effectLst/>
                        </a:rPr>
                        <a:t> 17:30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21.07.2009 01:30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9</a:t>
                      </a: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05.08.2009 12:30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29.10.2009 03:30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-2,2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07.02.2010 23:30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28.05.2010 20:00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-12,5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99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10</a:t>
                      </a: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04.02.2011 13:30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-11,4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79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9</a:t>
                      </a: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18.05.2010 11:30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-4,3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-3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04.08.2010 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2:30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-5,4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-4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30.03.2011 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1:30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-4,3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-5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-3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28.05.2011 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7:30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-9,9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-8,1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8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720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solidFill>
                  <a:srgbClr val="7575D1"/>
                </a:solidFill>
              </a:rPr>
              <a:t>5. Эволюция ориентации магнитных облаков на трассе Солнце-Земля</a:t>
            </a:r>
            <a:endParaRPr lang="ru-RU" sz="2400" b="1" i="1" dirty="0">
              <a:solidFill>
                <a:srgbClr val="7575D1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987824" y="973177"/>
            <a:ext cx="60509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sz="2000" b="1" i="1" u="sng" dirty="0"/>
              <a:t>Магнитное облако </a:t>
            </a:r>
            <a:r>
              <a:rPr lang="ru-RU" sz="2000" b="1" i="1" u="sng" dirty="0" smtClean="0"/>
              <a:t>29.10.2009.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Установление  солнечного </a:t>
            </a:r>
            <a:r>
              <a:rPr lang="ru-RU" sz="2000" b="1" dirty="0"/>
              <a:t>источника </a:t>
            </a:r>
            <a:r>
              <a:rPr lang="ru-RU" sz="2000" b="1" dirty="0" smtClean="0"/>
              <a:t>облака и </a:t>
            </a:r>
            <a:r>
              <a:rPr lang="ru-RU" sz="2000" b="1" dirty="0"/>
              <a:t>его ориентации </a:t>
            </a:r>
            <a:r>
              <a:rPr lang="ru-RU" sz="2000" dirty="0"/>
              <a:t>(</a:t>
            </a:r>
            <a:r>
              <a:rPr lang="en-US" sz="2000" dirty="0"/>
              <a:t>SOHO, </a:t>
            </a:r>
            <a:r>
              <a:rPr lang="en-US" sz="2000" dirty="0" smtClean="0"/>
              <a:t>STEREO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36512" y="3542819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Расположение КА в межпланетном пространстве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01029" y="2006592"/>
            <a:ext cx="61429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/>
              <a:t>Источник расположен почти параллельно плоскости эклиптики</a:t>
            </a:r>
            <a:r>
              <a:rPr lang="ru-RU" sz="1500" b="1" i="1" dirty="0" smtClean="0"/>
              <a:t> (</a:t>
            </a:r>
            <a:r>
              <a:rPr lang="el-GR" sz="1500" b="1" i="1" dirty="0" smtClean="0">
                <a:solidFill>
                  <a:srgbClr val="FF0000"/>
                </a:solidFill>
              </a:rPr>
              <a:t>ε</a:t>
            </a:r>
            <a:r>
              <a:rPr lang="ru-RU" sz="1500" b="1" i="1" dirty="0" smtClean="0">
                <a:solidFill>
                  <a:srgbClr val="FF0000"/>
                </a:solidFill>
              </a:rPr>
              <a:t> должен быть небольшим</a:t>
            </a:r>
            <a:r>
              <a:rPr lang="ru-RU" sz="1500" b="1" i="1" dirty="0"/>
              <a:t>) </a:t>
            </a:r>
            <a:endParaRPr lang="ru-RU" sz="1500" b="1" i="1" dirty="0" smtClean="0"/>
          </a:p>
          <a:p>
            <a:pPr algn="just"/>
            <a:endParaRPr lang="ru-RU" sz="1500" b="1" i="1" dirty="0" smtClean="0"/>
          </a:p>
          <a:p>
            <a:pPr algn="just"/>
            <a:r>
              <a:rPr lang="ru-RU" sz="1500" b="1" i="1" dirty="0" smtClean="0"/>
              <a:t>Фотографии </a:t>
            </a:r>
            <a:r>
              <a:rPr lang="ru-RU" sz="1500" b="1" i="1" dirty="0"/>
              <a:t>солнечного источника магнитного облака </a:t>
            </a:r>
            <a:r>
              <a:rPr lang="ru-RU" sz="1500" b="1" i="1" dirty="0" smtClean="0"/>
              <a:t>29.10.2009</a:t>
            </a:r>
          </a:p>
          <a:p>
            <a:pPr algn="just"/>
            <a:r>
              <a:rPr lang="ru-RU" sz="1500" b="1" i="1" dirty="0" smtClean="0"/>
              <a:t> </a:t>
            </a:r>
            <a:r>
              <a:rPr lang="ru-RU" sz="1500" b="1" i="1" dirty="0"/>
              <a:t>а) SOHO 25.10.2009 06:36; б) STEREO В 25.10.2009 06:14; в) STEREO А 25.10.2009 06:14.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" y="908720"/>
            <a:ext cx="2932430" cy="26885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07950" y="6076238"/>
            <a:ext cx="892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Ориентация </a:t>
            </a:r>
            <a:r>
              <a:rPr lang="ru-RU" sz="2000" b="1" i="1" dirty="0">
                <a:solidFill>
                  <a:srgbClr val="FF0000"/>
                </a:solidFill>
              </a:rPr>
              <a:t>магнитного поля солнечного источника облака сохранилась при его </a:t>
            </a:r>
            <a:r>
              <a:rPr lang="ru-RU" sz="2000" b="1" i="1" dirty="0" smtClean="0">
                <a:solidFill>
                  <a:srgbClr val="FF0000"/>
                </a:solidFill>
              </a:rPr>
              <a:t>переносе </a:t>
            </a:r>
            <a:r>
              <a:rPr lang="ru-RU" sz="2000" b="1" i="1" dirty="0">
                <a:solidFill>
                  <a:srgbClr val="FF0000"/>
                </a:solidFill>
              </a:rPr>
              <a:t>от Солнца к </a:t>
            </a:r>
            <a:r>
              <a:rPr lang="ru-RU" sz="2000" b="1" i="1" dirty="0" smtClean="0">
                <a:solidFill>
                  <a:srgbClr val="FF0000"/>
                </a:solidFill>
              </a:rPr>
              <a:t>Земле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7626" y="317865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500" b="1" dirty="0" smtClean="0"/>
              <a:t>Моделирование </a:t>
            </a:r>
            <a:r>
              <a:rPr lang="ru-RU" sz="1500" b="1" dirty="0"/>
              <a:t>магнитного облака в окрестности </a:t>
            </a:r>
            <a:r>
              <a:rPr lang="ru-RU" sz="1500" b="1" dirty="0" smtClean="0"/>
              <a:t>Земли, как </a:t>
            </a:r>
            <a:r>
              <a:rPr lang="ru-RU" sz="1500" b="1" dirty="0" err="1" smtClean="0"/>
              <a:t>бессиловой</a:t>
            </a:r>
            <a:r>
              <a:rPr lang="ru-RU" sz="1500" b="1" dirty="0" smtClean="0"/>
              <a:t> потоковой трубки</a:t>
            </a:r>
            <a:endParaRPr lang="ru-RU" sz="15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868586"/>
            <a:ext cx="4694246" cy="293730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09542"/>
              </p:ext>
            </p:extLst>
          </p:nvPr>
        </p:nvGraphicFramePr>
        <p:xfrm>
          <a:off x="-1749" y="4077072"/>
          <a:ext cx="3744416" cy="121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792088"/>
                <a:gridCol w="504056"/>
                <a:gridCol w="576064"/>
                <a:gridCol w="648072"/>
                <a:gridCol w="360040"/>
              </a:tblGrid>
              <a:tr h="618184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Во, </a:t>
                      </a:r>
                      <a:r>
                        <a:rPr lang="ru-RU" sz="1400" b="1" i="1" dirty="0" err="1" smtClean="0"/>
                        <a:t>нТл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Ro,</a:t>
                      </a:r>
                      <a:r>
                        <a:rPr lang="ru-RU" sz="1400" b="1" i="1" dirty="0" smtClean="0"/>
                        <a:t> </a:t>
                      </a:r>
                      <a:r>
                        <a:rPr lang="en-US" sz="1400" b="1" i="1" dirty="0" smtClean="0"/>
                        <a:t>Re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i="1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="1" i="1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400" b="1" i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i="1" dirty="0" smtClean="0"/>
                        <a:t>β</a:t>
                      </a:r>
                      <a:r>
                        <a:rPr lang="ru-RU" sz="1400" b="1" i="1" dirty="0" smtClean="0"/>
                        <a:t>, </a:t>
                      </a:r>
                      <a:r>
                        <a:rPr lang="ru-RU" sz="1400" b="1" i="1" baseline="30000" dirty="0" smtClean="0"/>
                        <a:t>0</a:t>
                      </a:r>
                      <a:endParaRPr lang="ru-RU" sz="1400" b="1" i="1" baseline="30000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b, Re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H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9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-10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881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07950" y="3429000"/>
            <a:ext cx="36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500" i="1" dirty="0"/>
              <a:t>Параметры магнитного </a:t>
            </a:r>
            <a:r>
              <a:rPr lang="ru-RU" sz="1500" i="1" dirty="0" smtClean="0"/>
              <a:t>облака в окрестности Земли</a:t>
            </a:r>
            <a:endParaRPr lang="ru-RU" sz="15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4496" y="2463252"/>
            <a:ext cx="905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Сопоставление реальных данных (сплошная синяя линия) и результатов моделирования (красные звездочки) компонент магнитного поля в облаке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40127"/>
            <a:ext cx="7168901" cy="1840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5257" y="-66305"/>
            <a:ext cx="64087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Магнитное облако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29.10.2009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56" y="5752388"/>
            <a:ext cx="46815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275148" y="404664"/>
            <a:ext cx="58210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000" b="1" i="1" u="sng" dirty="0"/>
              <a:t>Магнитное облако </a:t>
            </a:r>
            <a:r>
              <a:rPr lang="ru-RU" sz="2000" b="1" i="1" u="sng" dirty="0" smtClean="0"/>
              <a:t>04.08.2010.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/>
              <a:t>Установление солнечного </a:t>
            </a:r>
            <a:r>
              <a:rPr lang="ru-RU" sz="2000" b="1" dirty="0"/>
              <a:t>источника облака и его ориентации </a:t>
            </a:r>
            <a:r>
              <a:rPr lang="ru-RU" sz="2000" dirty="0"/>
              <a:t>(</a:t>
            </a:r>
            <a:r>
              <a:rPr lang="en-US" sz="2000" dirty="0"/>
              <a:t>SOHO, </a:t>
            </a:r>
            <a:r>
              <a:rPr lang="en-US" sz="2000" dirty="0" smtClean="0"/>
              <a:t>STEREO</a:t>
            </a:r>
            <a:r>
              <a:rPr lang="ru-RU" sz="2000" dirty="0" smtClean="0"/>
              <a:t>)</a:t>
            </a:r>
            <a:endParaRPr lang="en-US" sz="2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2960988" cy="282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091" y="3284984"/>
            <a:ext cx="3109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Расположение КА в межпланетном пространстве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5148" y="1634024"/>
            <a:ext cx="5821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/>
              <a:t>Ориентация магнитного поля солнечного источника направлена под значительным углом к плоскости эклиптики</a:t>
            </a:r>
            <a:r>
              <a:rPr lang="ru-RU" sz="1500" b="1" i="1" dirty="0" smtClean="0"/>
              <a:t> (</a:t>
            </a:r>
            <a:r>
              <a:rPr lang="el-GR" sz="1500" b="1" i="1" dirty="0" smtClean="0">
                <a:solidFill>
                  <a:srgbClr val="FF0000"/>
                </a:solidFill>
              </a:rPr>
              <a:t>ε</a:t>
            </a:r>
            <a:r>
              <a:rPr lang="ru-RU" sz="1500" b="1" i="1" dirty="0" smtClean="0">
                <a:solidFill>
                  <a:srgbClr val="FF0000"/>
                </a:solidFill>
              </a:rPr>
              <a:t> должен быть большим</a:t>
            </a:r>
            <a:r>
              <a:rPr lang="ru-RU" sz="1500" b="1" i="1" dirty="0" smtClean="0"/>
              <a:t>)</a:t>
            </a:r>
          </a:p>
          <a:p>
            <a:pPr algn="just"/>
            <a:endParaRPr lang="ru-RU" sz="1500" b="1" i="1" dirty="0" smtClean="0"/>
          </a:p>
          <a:p>
            <a:pPr algn="just"/>
            <a:r>
              <a:rPr lang="en-US" sz="1500" b="1" i="1" dirty="0" smtClean="0"/>
              <a:t> </a:t>
            </a:r>
            <a:r>
              <a:rPr lang="ru-RU" sz="1500" b="1" i="1" dirty="0"/>
              <a:t>Фотографии солнечного источника магнитного облака 04.08.2010 </a:t>
            </a:r>
            <a:endParaRPr lang="ru-RU" sz="1500" b="1" i="1" dirty="0" smtClean="0"/>
          </a:p>
          <a:p>
            <a:pPr algn="just"/>
            <a:r>
              <a:rPr lang="ru-RU" sz="1500" b="1" i="1" dirty="0" smtClean="0"/>
              <a:t>а</a:t>
            </a:r>
            <a:r>
              <a:rPr lang="ru-RU" sz="1500" b="1" i="1" dirty="0"/>
              <a:t>) SOHO 01.08.2010 23:45; б) STEREO В 01.08.2010 10:14; в) STEREO А 01.08.2010 12:14.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53182" y="5851711"/>
            <a:ext cx="9134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Магнитное </a:t>
            </a:r>
            <a:r>
              <a:rPr lang="ru-RU" sz="2000" b="1" i="1" dirty="0">
                <a:solidFill>
                  <a:srgbClr val="FF0000"/>
                </a:solidFill>
              </a:rPr>
              <a:t>облако 04.08.2010 при движении на трассе Солнце-Земля изменило ориентацию в сторону уменьшения угла наклона оси облака к плоскости эклиптики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3656" y="303674"/>
            <a:ext cx="9144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500" b="1" dirty="0" smtClean="0"/>
              <a:t>Моделирование </a:t>
            </a:r>
            <a:r>
              <a:rPr lang="ru-RU" sz="1500" b="1" dirty="0"/>
              <a:t>магнитного облака в окрестности </a:t>
            </a:r>
            <a:r>
              <a:rPr lang="ru-RU" sz="1500" b="1" dirty="0" smtClean="0"/>
              <a:t>Земли, как </a:t>
            </a:r>
            <a:r>
              <a:rPr lang="ru-RU" sz="1500" b="1" dirty="0" err="1" smtClean="0"/>
              <a:t>бессиловой</a:t>
            </a:r>
            <a:r>
              <a:rPr lang="ru-RU" sz="1500" b="1" dirty="0" smtClean="0"/>
              <a:t> потоковой трубки</a:t>
            </a:r>
            <a:endParaRPr lang="ru-RU" sz="1500" b="1" dirty="0"/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87313" y="2472111"/>
            <a:ext cx="9056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Сопоставление реальных данных (сплошная синяя линия) и результатов моделирования (красные звездочки) компонент магнитного поля в облаке</a:t>
            </a:r>
          </a:p>
        </p:txBody>
      </p:sp>
      <p:sp>
        <p:nvSpPr>
          <p:cNvPr id="28704" name="TextBox 9"/>
          <p:cNvSpPr txBox="1">
            <a:spLocks noChangeArrowheads="1"/>
          </p:cNvSpPr>
          <p:nvPr/>
        </p:nvSpPr>
        <p:spPr bwMode="auto">
          <a:xfrm>
            <a:off x="152400" y="3671705"/>
            <a:ext cx="36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500" i="1" dirty="0"/>
              <a:t>Параметры магнитного </a:t>
            </a:r>
            <a:r>
              <a:rPr lang="ru-RU" sz="1500" i="1" dirty="0" smtClean="0"/>
              <a:t>облака в окрестности Земли</a:t>
            </a:r>
            <a:endParaRPr lang="ru-RU" sz="15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80435"/>
            <a:ext cx="7619331" cy="1769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80928"/>
            <a:ext cx="4572000" cy="2758891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71108"/>
              </p:ext>
            </p:extLst>
          </p:nvPr>
        </p:nvGraphicFramePr>
        <p:xfrm>
          <a:off x="11692" y="4424013"/>
          <a:ext cx="3744416" cy="669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792088"/>
                <a:gridCol w="504056"/>
                <a:gridCol w="576064"/>
                <a:gridCol w="648072"/>
                <a:gridCol w="360040"/>
              </a:tblGrid>
              <a:tr h="334963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Во, </a:t>
                      </a:r>
                      <a:r>
                        <a:rPr lang="ru-RU" sz="1400" b="1" i="1" dirty="0" err="1" smtClean="0"/>
                        <a:t>нТл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Ro,</a:t>
                      </a:r>
                      <a:r>
                        <a:rPr lang="ru-RU" sz="1400" b="1" i="1" dirty="0" smtClean="0"/>
                        <a:t> </a:t>
                      </a:r>
                      <a:r>
                        <a:rPr lang="en-US" sz="1400" b="1" i="1" dirty="0" smtClean="0"/>
                        <a:t>Re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i="1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="1" i="1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400" b="1" i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i="1" dirty="0" smtClean="0"/>
                        <a:t>β</a:t>
                      </a:r>
                      <a:r>
                        <a:rPr lang="ru-RU" sz="1400" b="1" i="1" dirty="0" smtClean="0"/>
                        <a:t>, </a:t>
                      </a:r>
                      <a:r>
                        <a:rPr lang="ru-RU" sz="1400" b="1" i="1" baseline="30000" dirty="0" smtClean="0"/>
                        <a:t>0</a:t>
                      </a:r>
                      <a:endParaRPr lang="ru-RU" sz="1400" b="1" i="1" baseline="30000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b, Re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H</a:t>
                      </a:r>
                      <a:endParaRPr lang="ru-RU" sz="1400" b="1" i="1" dirty="0"/>
                    </a:p>
                  </a:txBody>
                  <a:tcPr marL="91434" marR="91434" marT="45578" marB="45578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-15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960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-29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-72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91434" marR="91434" marT="45578" marB="45578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1225" y="544522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Ориентация облака в околоземном пространстве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6856" y="-6649"/>
            <a:ext cx="64087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Магнитное облако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04.08.2010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1713</Words>
  <Application>Microsoft Office PowerPoint</Application>
  <PresentationFormat>Экран (4:3)</PresentationFormat>
  <Paragraphs>328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Оформление по умолчанию</vt:lpstr>
      <vt:lpstr>Городская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Николай</cp:lastModifiedBy>
  <cp:revision>102</cp:revision>
  <dcterms:created xsi:type="dcterms:W3CDTF">2011-10-02T07:27:05Z</dcterms:created>
  <dcterms:modified xsi:type="dcterms:W3CDTF">2014-02-09T09:51:35Z</dcterms:modified>
</cp:coreProperties>
</file>